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1"/>
  </p:notesMasterIdLst>
  <p:sldIdLst>
    <p:sldId id="256" r:id="rId2"/>
    <p:sldId id="258" r:id="rId3"/>
    <p:sldId id="259" r:id="rId4"/>
    <p:sldId id="260" r:id="rId5"/>
    <p:sldId id="261" r:id="rId6"/>
    <p:sldId id="262" r:id="rId7"/>
    <p:sldId id="263" r:id="rId8"/>
    <p:sldId id="264" r:id="rId9"/>
    <p:sldId id="265" r:id="rId10"/>
    <p:sldId id="338" r:id="rId11"/>
    <p:sldId id="342" r:id="rId12"/>
    <p:sldId id="346" r:id="rId13"/>
    <p:sldId id="344" r:id="rId14"/>
    <p:sldId id="266" r:id="rId15"/>
    <p:sldId id="339" r:id="rId16"/>
    <p:sldId id="340" r:id="rId17"/>
    <p:sldId id="336" r:id="rId18"/>
    <p:sldId id="337" r:id="rId19"/>
    <p:sldId id="267" r:id="rId20"/>
    <p:sldId id="268" r:id="rId21"/>
    <p:sldId id="269" r:id="rId22"/>
    <p:sldId id="270" r:id="rId23"/>
    <p:sldId id="271" r:id="rId24"/>
    <p:sldId id="272" r:id="rId25"/>
    <p:sldId id="341" r:id="rId26"/>
    <p:sldId id="274" r:id="rId27"/>
    <p:sldId id="275" r:id="rId28"/>
    <p:sldId id="343" r:id="rId29"/>
    <p:sldId id="276" r:id="rId30"/>
    <p:sldId id="277" r:id="rId31"/>
    <p:sldId id="278" r:id="rId32"/>
    <p:sldId id="279" r:id="rId33"/>
    <p:sldId id="280" r:id="rId34"/>
    <p:sldId id="281" r:id="rId35"/>
    <p:sldId id="282" r:id="rId36"/>
    <p:sldId id="283" r:id="rId37"/>
    <p:sldId id="284" r:id="rId38"/>
    <p:sldId id="345"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35"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Lst>
  <p:sldSz cx="9144000" cy="6858000" type="screen4x3"/>
  <p:notesSz cx="6858000" cy="9144000"/>
  <p:embeddedFontLst>
    <p:embeddedFont>
      <p:font typeface="Calibri" panose="020F0502020204030204" pitchFamily="34" charset="0"/>
      <p:regular r:id="rId92"/>
      <p:bold r:id="rId93"/>
      <p:italic r:id="rId94"/>
      <p:bold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08" autoAdjust="0"/>
    <p:restoredTop sz="84288"/>
  </p:normalViewPr>
  <p:slideViewPr>
    <p:cSldViewPr snapToGrid="0" snapToObjects="1">
      <p:cViewPr varScale="1">
        <p:scale>
          <a:sx n="69" d="100"/>
          <a:sy n="69" d="100"/>
        </p:scale>
        <p:origin x="1181"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6/21/2022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13</a:t>
            </a:fld>
            <a:endParaRPr lang="en-US" altLang="en-US" sz="1200"/>
          </a:p>
        </p:txBody>
      </p:sp>
    </p:spTree>
    <p:extLst>
      <p:ext uri="{BB962C8B-B14F-4D97-AF65-F5344CB8AC3E}">
        <p14:creationId xmlns:p14="http://schemas.microsoft.com/office/powerpoint/2010/main" val="734204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14</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15</a:t>
            </a:fld>
            <a:endParaRPr lang="en-US" altLang="en-US" sz="1200"/>
          </a:p>
        </p:txBody>
      </p:sp>
    </p:spTree>
    <p:extLst>
      <p:ext uri="{BB962C8B-B14F-4D97-AF65-F5344CB8AC3E}">
        <p14:creationId xmlns:p14="http://schemas.microsoft.com/office/powerpoint/2010/main" val="426134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16</a:t>
            </a:fld>
            <a:endParaRPr lang="en-US" altLang="en-US" sz="1200"/>
          </a:p>
        </p:txBody>
      </p:sp>
    </p:spTree>
    <p:extLst>
      <p:ext uri="{BB962C8B-B14F-4D97-AF65-F5344CB8AC3E}">
        <p14:creationId xmlns:p14="http://schemas.microsoft.com/office/powerpoint/2010/main" val="1885318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5</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2661841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28</a:t>
            </a:fld>
            <a:endParaRPr lang="en-US" altLang="en-US" sz="1200"/>
          </a:p>
        </p:txBody>
      </p:sp>
    </p:spTree>
    <p:extLst>
      <p:ext uri="{BB962C8B-B14F-4D97-AF65-F5344CB8AC3E}">
        <p14:creationId xmlns:p14="http://schemas.microsoft.com/office/powerpoint/2010/main" val="2167699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29</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30</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31</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6</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2658468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41</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42</a:t>
            </a:fld>
            <a:endParaRPr lang="en-US" altLang="en-US" sz="1200"/>
          </a:p>
        </p:txBody>
      </p:sp>
    </p:spTree>
    <p:extLst>
      <p:ext uri="{BB962C8B-B14F-4D97-AF65-F5344CB8AC3E}">
        <p14:creationId xmlns:p14="http://schemas.microsoft.com/office/powerpoint/2010/main" val="1850108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43</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7</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515441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649847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50</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51</a:t>
            </a:fld>
            <a:endParaRPr lang="en-US" altLang="en-US" sz="1200"/>
          </a:p>
        </p:txBody>
      </p:sp>
    </p:spTree>
    <p:extLst>
      <p:ext uri="{BB962C8B-B14F-4D97-AF65-F5344CB8AC3E}">
        <p14:creationId xmlns:p14="http://schemas.microsoft.com/office/powerpoint/2010/main" val="522793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52</a:t>
            </a:fld>
            <a:endParaRPr lang="en-US" altLang="en-US" sz="1200"/>
          </a:p>
        </p:txBody>
      </p:sp>
    </p:spTree>
    <p:extLst>
      <p:ext uri="{BB962C8B-B14F-4D97-AF65-F5344CB8AC3E}">
        <p14:creationId xmlns:p14="http://schemas.microsoft.com/office/powerpoint/2010/main" val="9607058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53</a:t>
            </a:fld>
            <a:endParaRPr lang="en-US" altLang="en-US" sz="1200"/>
          </a:p>
        </p:txBody>
      </p:sp>
    </p:spTree>
    <p:extLst>
      <p:ext uri="{BB962C8B-B14F-4D97-AF65-F5344CB8AC3E}">
        <p14:creationId xmlns:p14="http://schemas.microsoft.com/office/powerpoint/2010/main" val="1416962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54</a:t>
            </a:fld>
            <a:endParaRPr lang="en-US" altLang="en-US" sz="1200"/>
          </a:p>
        </p:txBody>
      </p:sp>
    </p:spTree>
    <p:extLst>
      <p:ext uri="{BB962C8B-B14F-4D97-AF65-F5344CB8AC3E}">
        <p14:creationId xmlns:p14="http://schemas.microsoft.com/office/powerpoint/2010/main" val="2743989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55</a:t>
            </a:fld>
            <a:endParaRPr lang="en-US" altLang="en-US" sz="1200"/>
          </a:p>
        </p:txBody>
      </p:sp>
    </p:spTree>
    <p:extLst>
      <p:ext uri="{BB962C8B-B14F-4D97-AF65-F5344CB8AC3E}">
        <p14:creationId xmlns:p14="http://schemas.microsoft.com/office/powerpoint/2010/main" val="1211435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56</a:t>
            </a:fld>
            <a:endParaRPr lang="en-US" altLang="en-US" sz="1200"/>
          </a:p>
        </p:txBody>
      </p:sp>
    </p:spTree>
    <p:extLst>
      <p:ext uri="{BB962C8B-B14F-4D97-AF65-F5344CB8AC3E}">
        <p14:creationId xmlns:p14="http://schemas.microsoft.com/office/powerpoint/2010/main" val="2052045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57</a:t>
            </a:fld>
            <a:endParaRPr lang="en-US" altLang="en-US" sz="1200"/>
          </a:p>
        </p:txBody>
      </p:sp>
    </p:spTree>
    <p:extLst>
      <p:ext uri="{BB962C8B-B14F-4D97-AF65-F5344CB8AC3E}">
        <p14:creationId xmlns:p14="http://schemas.microsoft.com/office/powerpoint/2010/main" val="6971361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58</a:t>
            </a:fld>
            <a:endParaRPr lang="en-US" altLang="en-US" sz="1200"/>
          </a:p>
        </p:txBody>
      </p:sp>
    </p:spTree>
    <p:extLst>
      <p:ext uri="{BB962C8B-B14F-4D97-AF65-F5344CB8AC3E}">
        <p14:creationId xmlns:p14="http://schemas.microsoft.com/office/powerpoint/2010/main" val="7785690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59</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60</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61</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62</a:t>
            </a:fld>
            <a:endParaRPr lang="en-US" altLang="en-US" sz="1200"/>
          </a:p>
        </p:txBody>
      </p:sp>
    </p:spTree>
    <p:extLst>
      <p:ext uri="{BB962C8B-B14F-4D97-AF65-F5344CB8AC3E}">
        <p14:creationId xmlns:p14="http://schemas.microsoft.com/office/powerpoint/2010/main" val="11264406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64</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65</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66</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67</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68</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69</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70</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71</a:t>
            </a:fld>
            <a:endParaRPr lang="en-US" altLang="en-US" sz="1200"/>
          </a:p>
        </p:txBody>
      </p:sp>
    </p:spTree>
    <p:extLst>
      <p:ext uri="{BB962C8B-B14F-4D97-AF65-F5344CB8AC3E}">
        <p14:creationId xmlns:p14="http://schemas.microsoft.com/office/powerpoint/2010/main" val="13198938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72</a:t>
            </a:fld>
            <a:endParaRPr lang="en-US" altLang="en-US" sz="1200"/>
          </a:p>
        </p:txBody>
      </p:sp>
    </p:spTree>
    <p:extLst>
      <p:ext uri="{BB962C8B-B14F-4D97-AF65-F5344CB8AC3E}">
        <p14:creationId xmlns:p14="http://schemas.microsoft.com/office/powerpoint/2010/main" val="1826495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73</a:t>
            </a:fld>
            <a:endParaRPr lang="en-US" altLang="en-US" sz="1200"/>
          </a:p>
        </p:txBody>
      </p:sp>
    </p:spTree>
    <p:extLst>
      <p:ext uri="{BB962C8B-B14F-4D97-AF65-F5344CB8AC3E}">
        <p14:creationId xmlns:p14="http://schemas.microsoft.com/office/powerpoint/2010/main" val="462865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74</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75</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76</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77</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20238310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78</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79</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80</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81</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82</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83</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84</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85</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86</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87</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11</a:t>
            </a:fld>
            <a:endParaRPr lang="en-US" altLang="en-US" sz="1200"/>
          </a:p>
        </p:txBody>
      </p:sp>
    </p:spTree>
    <p:extLst>
      <p:ext uri="{BB962C8B-B14F-4D97-AF65-F5344CB8AC3E}">
        <p14:creationId xmlns:p14="http://schemas.microsoft.com/office/powerpoint/2010/main" val="36814711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88</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89</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2204713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pylint.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hyperlink" Target="http://citeseerx.ist.psu.edu/viewdoc/summary?doi=10.1.1.56.1841"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mailto:git@github.com:uwescience/programming_style_documentation.gi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2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3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3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4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goo.gl/o57K7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5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7" Type="http://schemas.openxmlformats.org/officeDocument/2006/relationships/image" Target="../media/image42.tif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dillinger.io/"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kallisons/NOAH_LSM_Mussel_v2.0"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tackoverflow.com/questions/184618/what-is-the-best-comment-in-source-code-you-have-ever-encountered"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numpy/numpy/blob/master/numpy/__init__.py"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scikit-learn/scikit-learn/blob/master/sklearn/cluster/dbscan_.py"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oogle.github.io/styleguide/pyguid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4360" y="2082217"/>
            <a:ext cx="7772400" cy="757495"/>
          </a:xfrm>
        </p:spPr>
        <p:txBody>
          <a:bodyPr>
            <a:normAutofit/>
          </a:bodyPr>
          <a:lstStyle/>
          <a:p>
            <a:r>
              <a:rPr lang="en-US" sz="3600" dirty="0"/>
              <a:t>Data Science for Social Good</a:t>
            </a:r>
          </a:p>
        </p:txBody>
      </p:sp>
      <p:sp>
        <p:nvSpPr>
          <p:cNvPr id="3" name="Subtitle 2"/>
          <p:cNvSpPr>
            <a:spLocks noGrp="1"/>
          </p:cNvSpPr>
          <p:nvPr>
            <p:ph type="subTitle" idx="1"/>
          </p:nvPr>
        </p:nvSpPr>
        <p:spPr>
          <a:xfrm>
            <a:off x="228600" y="5259946"/>
            <a:ext cx="8705850" cy="1150453"/>
          </a:xfrm>
        </p:spPr>
        <p:txBody>
          <a:bodyPr>
            <a:normAutofit lnSpcReduction="10000"/>
          </a:bodyPr>
          <a:lstStyle/>
          <a:p>
            <a:r>
              <a:rPr lang="en-US" dirty="0"/>
              <a:t>Dave “they call me Stylish” Beck</a:t>
            </a:r>
          </a:p>
          <a:p>
            <a:r>
              <a:rPr lang="en-US" dirty="0"/>
              <a:t>eScience Institute: putting the </a:t>
            </a:r>
            <a:r>
              <a:rPr lang="en-US" b="1" i="1" dirty="0"/>
              <a:t>e</a:t>
            </a:r>
            <a:r>
              <a:rPr lang="en-US" dirty="0"/>
              <a:t>’s back in Science.</a:t>
            </a: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759670" y="1261298"/>
            <a:ext cx="2837792" cy="646331"/>
          </a:xfrm>
          <a:prstGeom prst="rect">
            <a:avLst/>
          </a:prstGeom>
          <a:noFill/>
        </p:spPr>
        <p:txBody>
          <a:bodyPr wrap="square" rtlCol="0">
            <a:spAutoFit/>
          </a:bodyPr>
          <a:lstStyle/>
          <a:p>
            <a:pPr algn="ctr"/>
            <a:r>
              <a:rPr lang="en-US"/>
              <a:t>Advancing data-intensive </a:t>
            </a:r>
            <a:r>
              <a:rPr lang="en-US" dirty="0"/>
              <a:t>discovery in all fields</a:t>
            </a:r>
          </a:p>
        </p:txBody>
      </p:sp>
      <p:sp>
        <p:nvSpPr>
          <p:cNvPr id="8" name="TextBox 7"/>
          <p:cNvSpPr txBox="1"/>
          <p:nvPr/>
        </p:nvSpPr>
        <p:spPr>
          <a:xfrm>
            <a:off x="594360" y="1271446"/>
            <a:ext cx="2636688" cy="646331"/>
          </a:xfrm>
          <a:prstGeom prst="rect">
            <a:avLst/>
          </a:prstGeom>
          <a:noFill/>
        </p:spPr>
        <p:txBody>
          <a:bodyPr wrap="square" rtlCol="0">
            <a:spAutoFit/>
          </a:bodyPr>
          <a:lstStyle/>
          <a:p>
            <a:pPr algn="ctr"/>
            <a:r>
              <a:rPr lang="en-US" dirty="0"/>
              <a:t>Knowledge and solutions for a changing world</a:t>
            </a:r>
          </a:p>
        </p:txBody>
      </p:sp>
      <p:pic>
        <p:nvPicPr>
          <p:cNvPr id="4" name="Picture 3"/>
          <p:cNvPicPr>
            <a:picLocks noChangeAspect="1"/>
          </p:cNvPicPr>
          <p:nvPr/>
        </p:nvPicPr>
        <p:blipFill>
          <a:blip r:embed="rId3"/>
          <a:stretch>
            <a:fillRect/>
          </a:stretch>
        </p:blipFill>
        <p:spPr>
          <a:xfrm>
            <a:off x="1387178" y="339363"/>
            <a:ext cx="965200" cy="952500"/>
          </a:xfrm>
          <a:prstGeom prst="rect">
            <a:avLst/>
          </a:prstGeom>
        </p:spPr>
      </p:pic>
      <p:pic>
        <p:nvPicPr>
          <p:cNvPr id="5" name="Picture 4"/>
          <p:cNvPicPr>
            <a:picLocks noChangeAspect="1"/>
          </p:cNvPicPr>
          <p:nvPr/>
        </p:nvPicPr>
        <p:blipFill>
          <a:blip r:embed="rId4"/>
          <a:stretch>
            <a:fillRect/>
          </a:stretch>
        </p:blipFill>
        <p:spPr>
          <a:xfrm>
            <a:off x="6679139" y="355598"/>
            <a:ext cx="876300" cy="967282"/>
          </a:xfrm>
          <a:prstGeom prst="rect">
            <a:avLst/>
          </a:prstGeom>
        </p:spPr>
      </p:pic>
      <p:pic>
        <p:nvPicPr>
          <p:cNvPr id="9" name="Picture 8"/>
          <p:cNvPicPr>
            <a:picLocks noChangeAspect="1"/>
          </p:cNvPicPr>
          <p:nvPr/>
        </p:nvPicPr>
        <p:blipFill>
          <a:blip r:embed="rId5"/>
          <a:stretch>
            <a:fillRect/>
          </a:stretch>
        </p:blipFill>
        <p:spPr>
          <a:xfrm>
            <a:off x="3822232" y="204582"/>
            <a:ext cx="1418994" cy="1418994"/>
          </a:xfrm>
          <a:prstGeom prst="rect">
            <a:avLst/>
          </a:prstGeom>
        </p:spPr>
      </p:pic>
      <p:sp>
        <p:nvSpPr>
          <p:cNvPr id="10" name="TextBox 9"/>
          <p:cNvSpPr txBox="1"/>
          <p:nvPr/>
        </p:nvSpPr>
        <p:spPr>
          <a:xfrm>
            <a:off x="3390984" y="1623576"/>
            <a:ext cx="2218676" cy="369332"/>
          </a:xfrm>
          <a:prstGeom prst="rect">
            <a:avLst/>
          </a:prstGeom>
          <a:noFill/>
        </p:spPr>
        <p:txBody>
          <a:bodyPr wrap="square" rtlCol="0">
            <a:spAutoFit/>
          </a:bodyPr>
          <a:lstStyle/>
          <a:p>
            <a:pPr algn="ctr"/>
            <a:r>
              <a:rPr lang="en-US" dirty="0"/>
              <a:t>Be boundless</a:t>
            </a:r>
          </a:p>
        </p:txBody>
      </p:sp>
      <p:sp>
        <p:nvSpPr>
          <p:cNvPr id="11" name="Rectangle 10"/>
          <p:cNvSpPr/>
          <p:nvPr/>
        </p:nvSpPr>
        <p:spPr>
          <a:xfrm>
            <a:off x="228600" y="48626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2976193"/>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228600" y="2812059"/>
            <a:ext cx="870585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t>Documentation and programming style </a:t>
            </a:r>
          </a:p>
        </p:txBody>
      </p:sp>
    </p:spTree>
    <p:extLst>
      <p:ext uri="{BB962C8B-B14F-4D97-AF65-F5344CB8AC3E}">
        <p14:creationId xmlns:p14="http://schemas.microsoft.com/office/powerpoint/2010/main" val="18605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Put some color in your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Tools for checking the style adherence</a:t>
            </a:r>
          </a:p>
          <a:p>
            <a:pPr lvl="1"/>
            <a:r>
              <a:rPr lang="en-US" altLang="en-US" dirty="0">
                <a:ea typeface="ＭＳ Ｐゴシック" charset="-128"/>
              </a:rPr>
              <a:t>Many editors allow you to color your code</a:t>
            </a:r>
          </a:p>
          <a:p>
            <a:pPr lvl="2"/>
            <a:r>
              <a:rPr lang="en-US" altLang="en-US" dirty="0">
                <a:ea typeface="ＭＳ Ｐゴシック" charset="-128"/>
              </a:rPr>
              <a:t>Sublime, Atom, vim, Visual Studio Code</a:t>
            </a:r>
            <a:endParaRPr lang="en-US" altLang="en-US" sz="2200" dirty="0">
              <a:latin typeface="Courier New" charset="0"/>
              <a:ea typeface="ＭＳ Ｐゴシック" charset="-128"/>
              <a:cs typeface="Courier New" charset="0"/>
            </a:endParaRPr>
          </a:p>
          <a:p>
            <a:pPr lvl="1"/>
            <a:r>
              <a:rPr lang="en-US" altLang="en-US" dirty="0">
                <a:latin typeface="+mj-lt"/>
                <a:ea typeface="ＭＳ Ｐゴシック" charset="-128"/>
                <a:cs typeface="Courier New" charset="0"/>
              </a:rPr>
              <a:t>Turn this ON if it isn’t already!</a:t>
            </a:r>
            <a:endParaRPr lang="en-US" altLang="en-US" dirty="0">
              <a:latin typeface="+mj-lt"/>
              <a:ea typeface="ＭＳ Ｐゴシック" charset="-128"/>
            </a:endParaRPr>
          </a:p>
        </p:txBody>
      </p:sp>
      <p:pic>
        <p:nvPicPr>
          <p:cNvPr id="6" name="Picture 5">
            <a:extLst>
              <a:ext uri="{FF2B5EF4-FFF2-40B4-BE49-F238E27FC236}">
                <a16:creationId xmlns:a16="http://schemas.microsoft.com/office/drawing/2014/main" id="{B09EC5C4-7BFE-444B-8878-EDC1FA6A653D}"/>
              </a:ext>
            </a:extLst>
          </p:cNvPr>
          <p:cNvPicPr>
            <a:picLocks noChangeAspect="1"/>
          </p:cNvPicPr>
          <p:nvPr/>
        </p:nvPicPr>
        <p:blipFill>
          <a:blip r:embed="rId3"/>
          <a:stretch>
            <a:fillRect/>
          </a:stretch>
        </p:blipFill>
        <p:spPr>
          <a:xfrm>
            <a:off x="514350" y="3391174"/>
            <a:ext cx="8115300" cy="3466825"/>
          </a:xfrm>
          <a:prstGeom prst="rect">
            <a:avLst/>
          </a:prstGeom>
        </p:spPr>
      </p:pic>
    </p:spTree>
    <p:extLst>
      <p:ext uri="{BB962C8B-B14F-4D97-AF65-F5344CB8AC3E}">
        <p14:creationId xmlns:p14="http://schemas.microsoft.com/office/powerpoint/2010/main" val="259953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3200" dirty="0">
                <a:ea typeface="ＭＳ Ｐゴシック" charset="-128"/>
              </a:rPr>
              <a:t>No, sorry!</a:t>
            </a:r>
            <a:br>
              <a:rPr lang="en-US" altLang="en-US" sz="3200" dirty="0">
                <a:ea typeface="ＭＳ Ｐゴシック" charset="-128"/>
              </a:rPr>
            </a:br>
            <a:r>
              <a:rPr lang="en-US" altLang="en-US" sz="3200" dirty="0">
                <a:ea typeface="ＭＳ Ｐゴシック" charset="-128"/>
              </a:rPr>
              <a:t>Those colors just don’t work together.</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Play with the colors a bit…</a:t>
            </a:r>
          </a:p>
          <a:p>
            <a:endParaRPr lang="en-US" altLang="en-US" dirty="0">
              <a:ea typeface="ＭＳ Ｐゴシック" charset="-128"/>
            </a:endParaRPr>
          </a:p>
          <a:p>
            <a:r>
              <a:rPr lang="en-US" altLang="en-US" dirty="0">
                <a:ea typeface="ＭＳ Ｐゴシック" charset="-128"/>
              </a:rPr>
              <a:t>What does your brain do when you see something like below?</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5" name="Picture 4">
            <a:extLst>
              <a:ext uri="{FF2B5EF4-FFF2-40B4-BE49-F238E27FC236}">
                <a16:creationId xmlns:a16="http://schemas.microsoft.com/office/drawing/2014/main" id="{D0CA2CCA-FC24-4C85-9BFF-88182AD9B3C0}"/>
              </a:ext>
            </a:extLst>
          </p:cNvPr>
          <p:cNvPicPr>
            <a:picLocks noChangeAspect="1"/>
          </p:cNvPicPr>
          <p:nvPr/>
        </p:nvPicPr>
        <p:blipFill>
          <a:blip r:embed="rId3"/>
          <a:stretch>
            <a:fillRect/>
          </a:stretch>
        </p:blipFill>
        <p:spPr>
          <a:xfrm>
            <a:off x="0" y="4051179"/>
            <a:ext cx="9144000" cy="2806821"/>
          </a:xfrm>
          <a:prstGeom prst="rect">
            <a:avLst/>
          </a:prstGeom>
        </p:spPr>
      </p:pic>
    </p:spTree>
    <p:extLst>
      <p:ext uri="{BB962C8B-B14F-4D97-AF65-F5344CB8AC3E}">
        <p14:creationId xmlns:p14="http://schemas.microsoft.com/office/powerpoint/2010/main" val="46300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3200" dirty="0">
                <a:ea typeface="ＭＳ Ｐゴシック" charset="-128"/>
              </a:rPr>
              <a:t>No, sorry!</a:t>
            </a:r>
            <a:br>
              <a:rPr lang="en-US" altLang="en-US" sz="3200" dirty="0">
                <a:ea typeface="ＭＳ Ｐゴシック" charset="-128"/>
              </a:rPr>
            </a:br>
            <a:r>
              <a:rPr lang="en-US" altLang="en-US" sz="3200" dirty="0">
                <a:ea typeface="ＭＳ Ｐゴシック" charset="-128"/>
              </a:rPr>
              <a:t>Those colors just don’t work together.</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Play with the colors a bit…</a:t>
            </a:r>
          </a:p>
          <a:p>
            <a:pPr lvl="1"/>
            <a:r>
              <a:rPr lang="en-US" altLang="en-US" dirty="0">
                <a:ea typeface="ＭＳ Ｐゴシック" charset="-128"/>
              </a:rPr>
              <a:t>Your colors should never be set so that code comments are “diminished in value”</a:t>
            </a:r>
          </a:p>
          <a:p>
            <a:pPr lvl="1"/>
            <a:endParaRPr lang="en-US" altLang="en-US" dirty="0">
              <a:ea typeface="ＭＳ Ｐゴシック" charset="-128"/>
            </a:endParaRPr>
          </a:p>
          <a:p>
            <a:pPr lvl="1"/>
            <a:endParaRPr lang="en-US" altLang="en-US" dirty="0">
              <a:ea typeface="ＭＳ Ｐゴシック" charset="-128"/>
            </a:endParaRPr>
          </a:p>
        </p:txBody>
      </p:sp>
      <p:pic>
        <p:nvPicPr>
          <p:cNvPr id="1026" name="Picture 2" descr="929 BEST Sad Panda IMAGES, STOCK PHOTOS &amp;amp; VECTORS | Adobe Stock">
            <a:extLst>
              <a:ext uri="{FF2B5EF4-FFF2-40B4-BE49-F238E27FC236}">
                <a16:creationId xmlns:a16="http://schemas.microsoft.com/office/drawing/2014/main" id="{9ED1EEAA-015A-469E-919B-623A86456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154362"/>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1">
            <a:extLst>
              <a:ext uri="{FF2B5EF4-FFF2-40B4-BE49-F238E27FC236}">
                <a16:creationId xmlns:a16="http://schemas.microsoft.com/office/drawing/2014/main" id="{B5E80FB7-8297-4111-B874-03184B67793F}"/>
              </a:ext>
            </a:extLst>
          </p:cNvPr>
          <p:cNvSpPr/>
          <p:nvPr/>
        </p:nvSpPr>
        <p:spPr>
          <a:xfrm>
            <a:off x="4125951" y="3289610"/>
            <a:ext cx="2319454" cy="1382751"/>
          </a:xfrm>
          <a:prstGeom prst="wedgeRectCallout">
            <a:avLst>
              <a:gd name="adj1" fmla="val -77083"/>
              <a:gd name="adj2" fmla="val 29435"/>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 one values my code comments.</a:t>
            </a:r>
          </a:p>
          <a:p>
            <a:pPr algn="ctr"/>
            <a:endParaRPr lang="en-US" dirty="0">
              <a:solidFill>
                <a:schemeClr val="tx1"/>
              </a:solidFill>
            </a:endParaRPr>
          </a:p>
          <a:p>
            <a:pPr algn="ctr"/>
            <a:r>
              <a:rPr lang="en-US" dirty="0">
                <a:solidFill>
                  <a:schemeClr val="tx1"/>
                </a:solidFill>
              </a:rPr>
              <a:t>I’m sad.</a:t>
            </a:r>
          </a:p>
        </p:txBody>
      </p:sp>
    </p:spTree>
    <p:extLst>
      <p:ext uri="{BB962C8B-B14F-4D97-AF65-F5344CB8AC3E}">
        <p14:creationId xmlns:p14="http://schemas.microsoft.com/office/powerpoint/2010/main" val="4229985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Tools for style checking</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Tools for checking the style adherence</a:t>
            </a:r>
          </a:p>
          <a:p>
            <a:pPr lvl="1"/>
            <a:r>
              <a:rPr lang="en-US" altLang="en-US" dirty="0">
                <a:ea typeface="ＭＳ Ｐゴシック" charset="-128"/>
              </a:rPr>
              <a:t>Simplest is </a:t>
            </a:r>
            <a:r>
              <a:rPr lang="en-US" altLang="en-US" dirty="0" err="1">
                <a:latin typeface="Courier"/>
                <a:ea typeface="ＭＳ Ｐゴシック" charset="-128"/>
              </a:rPr>
              <a:t>pycodestyle</a:t>
            </a:r>
            <a:endParaRPr lang="en-US" altLang="en-US" dirty="0">
              <a:latin typeface="Courier"/>
              <a:ea typeface="ＭＳ Ｐゴシック" charset="-128"/>
            </a:endParaRPr>
          </a:p>
          <a:p>
            <a:pPr lvl="2"/>
            <a:r>
              <a:rPr lang="en-US" altLang="en-US" dirty="0">
                <a:ea typeface="ＭＳ Ｐゴシック" charset="-128"/>
              </a:rPr>
              <a:t>Formerly known as </a:t>
            </a:r>
            <a:r>
              <a:rPr lang="en-US" altLang="en-US" dirty="0">
                <a:latin typeface="Courier"/>
                <a:ea typeface="ＭＳ Ｐゴシック" charset="-128"/>
              </a:rPr>
              <a:t>pep8</a:t>
            </a:r>
            <a:endParaRPr lang="en-US" altLang="en-US" dirty="0">
              <a:latin typeface="+mj-lt"/>
              <a:ea typeface="ＭＳ Ｐゴシック" charset="-128"/>
            </a:endParaRPr>
          </a:p>
          <a:p>
            <a:pPr marL="914400" lvl="2" indent="0">
              <a:buNone/>
            </a:pPr>
            <a:r>
              <a:rPr lang="en-US" sz="2600" dirty="0" err="1">
                <a:latin typeface="Courier New" charset="0"/>
                <a:ea typeface="Courier New" charset="0"/>
                <a:cs typeface="Courier New" charset="0"/>
              </a:rPr>
              <a:t>conda</a:t>
            </a:r>
            <a:r>
              <a:rPr lang="en-US" sz="2600" dirty="0">
                <a:latin typeface="Courier New" charset="0"/>
                <a:ea typeface="Courier New" charset="0"/>
                <a:cs typeface="Courier New" charset="0"/>
              </a:rPr>
              <a:t> install </a:t>
            </a:r>
            <a:r>
              <a:rPr lang="en-US" sz="2600" dirty="0" err="1">
                <a:latin typeface="Courier New" charset="0"/>
                <a:ea typeface="Courier New" charset="0"/>
                <a:cs typeface="Courier New" charset="0"/>
              </a:rPr>
              <a:t>pycodestyle</a:t>
            </a:r>
            <a:endParaRPr lang="en-US" sz="2600" dirty="0">
              <a:latin typeface="Courier New" charset="0"/>
              <a:ea typeface="Courier New" charset="0"/>
              <a:cs typeface="Courier New" charset="0"/>
            </a:endParaRPr>
          </a:p>
          <a:p>
            <a:pPr marL="914400" lvl="2" indent="0">
              <a:buNone/>
            </a:pPr>
            <a:endParaRPr lang="en-US" sz="2600" dirty="0">
              <a:latin typeface="Courier New" charset="0"/>
              <a:ea typeface="Courier New" charset="0"/>
              <a:cs typeface="Courier New" charset="0"/>
            </a:endParaRPr>
          </a:p>
          <a:p>
            <a:pPr lvl="1"/>
            <a:r>
              <a:rPr lang="en-US" altLang="en-US" dirty="0">
                <a:latin typeface="Calibri" charset="0"/>
                <a:ea typeface="Calibri" charset="0"/>
                <a:cs typeface="Calibri" charset="0"/>
              </a:rPr>
              <a:t>Also see </a:t>
            </a:r>
            <a:r>
              <a:rPr lang="en-US" altLang="en-US" dirty="0">
                <a:latin typeface="Courier"/>
                <a:ea typeface="Calibri" charset="0"/>
                <a:cs typeface="Calibri" charset="0"/>
              </a:rPr>
              <a:t>flake8</a:t>
            </a:r>
          </a:p>
          <a:p>
            <a:pPr lvl="2"/>
            <a:r>
              <a:rPr lang="en-US" altLang="en-US" dirty="0">
                <a:latin typeface="Calibri" charset="0"/>
                <a:ea typeface="Calibri" charset="0"/>
                <a:cs typeface="Calibri" charset="0"/>
              </a:rPr>
              <a:t>As above with additional code checks, e.g. are imports made or variables defined that aren’t used </a:t>
            </a:r>
          </a:p>
          <a:p>
            <a:pPr marL="914400" lvl="2" indent="0">
              <a:buNone/>
            </a:pPr>
            <a:r>
              <a:rPr lang="en-US" altLang="en-US" sz="2600" dirty="0" err="1">
                <a:latin typeface="Courier New" charset="0"/>
                <a:ea typeface="Courier New" charset="0"/>
                <a:cs typeface="Courier New" charset="0"/>
              </a:rPr>
              <a:t>conda</a:t>
            </a:r>
            <a:r>
              <a:rPr lang="en-US" altLang="en-US" sz="2600" dirty="0">
                <a:latin typeface="Courier New" charset="0"/>
                <a:ea typeface="Courier New" charset="0"/>
                <a:cs typeface="Courier New" charset="0"/>
              </a:rPr>
              <a:t> install flake8</a:t>
            </a:r>
          </a:p>
        </p:txBody>
      </p:sp>
    </p:spTree>
    <p:extLst>
      <p:ext uri="{BB962C8B-B14F-4D97-AF65-F5344CB8AC3E}">
        <p14:creationId xmlns:p14="http://schemas.microsoft.com/office/powerpoint/2010/main" val="1324729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Another tool</a:t>
            </a:r>
            <a:r>
              <a:rPr lang="is-IS" altLang="en-US" dirty="0">
                <a:ea typeface="ＭＳ Ｐゴシック" charset="-128"/>
              </a:rPr>
              <a:t>…</a:t>
            </a:r>
          </a:p>
          <a:p>
            <a:pPr lvl="1"/>
            <a:r>
              <a:rPr lang="is-IS" altLang="en-US" i="1" dirty="0">
                <a:ea typeface="ＭＳ Ｐゴシック" charset="-128"/>
              </a:rPr>
              <a:t>pylint </a:t>
            </a:r>
            <a:r>
              <a:rPr lang="is-IS" altLang="en-US" dirty="0">
                <a:ea typeface="ＭＳ Ｐゴシック" charset="-128"/>
              </a:rPr>
              <a:t>( </a:t>
            </a:r>
            <a:r>
              <a:rPr lang="en-US" altLang="en-US" dirty="0">
                <a:ea typeface="ＭＳ Ｐゴシック" charset="-128"/>
                <a:hlinkClick r:id="rId3"/>
              </a:rPr>
              <a:t>http://www.pylint.org</a:t>
            </a:r>
            <a:r>
              <a:rPr lang="en-US" altLang="en-US" dirty="0">
                <a:ea typeface="ＭＳ Ｐゴシック" charset="-128"/>
              </a:rPr>
              <a:t> )</a:t>
            </a:r>
            <a:endParaRPr lang="is-IS" altLang="en-US" dirty="0">
              <a:ea typeface="ＭＳ Ｐゴシック" charset="-128"/>
            </a:endParaRPr>
          </a:p>
          <a:p>
            <a:pPr lvl="2"/>
            <a:r>
              <a:rPr lang="en-US" altLang="en-US" dirty="0">
                <a:ea typeface="ＭＳ Ｐゴシック" charset="-128"/>
              </a:rPr>
              <a:t>Extends from a tool called </a:t>
            </a:r>
            <a:r>
              <a:rPr lang="en-US" altLang="en-US" i="1" dirty="0">
                <a:ea typeface="ＭＳ Ｐゴシック" charset="-128"/>
              </a:rPr>
              <a:t>lint</a:t>
            </a:r>
            <a:r>
              <a:rPr lang="en-US" altLang="en-US" dirty="0">
                <a:ea typeface="ＭＳ Ｐゴシック" charset="-128"/>
              </a:rPr>
              <a:t> introduced for C from Bell Labs in 1976</a:t>
            </a:r>
          </a:p>
          <a:p>
            <a:pPr marL="914400" lvl="2" indent="0">
              <a:buNone/>
            </a:pPr>
            <a:r>
              <a:rPr lang="en-US" altLang="en-US" sz="2000" dirty="0">
                <a:ea typeface="ＭＳ Ｐゴシック" charset="-128"/>
                <a:hlinkClick r:id="rId4"/>
              </a:rPr>
              <a:t>http://citeseerx.ist.psu.edu/viewdoc/summary?doi=10.1.1.56.1841</a:t>
            </a:r>
            <a:endParaRPr lang="en-US" altLang="en-US" sz="2000" dirty="0">
              <a:ea typeface="ＭＳ Ｐゴシック" charset="-128"/>
            </a:endParaRPr>
          </a:p>
          <a:p>
            <a:pPr marL="914400" lvl="2" indent="0">
              <a:buNone/>
            </a:pPr>
            <a:endParaRPr lang="en-US" altLang="en-US" sz="1200" dirty="0">
              <a:latin typeface="Courier"/>
              <a:ea typeface="ＭＳ Ｐゴシック" charset="-128"/>
            </a:endParaRPr>
          </a:p>
          <a:p>
            <a:pPr marL="914400" lvl="2" indent="0">
              <a:buNone/>
            </a:pPr>
            <a:r>
              <a:rPr lang="en-US" altLang="en-US" dirty="0" err="1">
                <a:latin typeface="Courier"/>
                <a:ea typeface="ＭＳ Ｐゴシック" charset="-128"/>
              </a:rPr>
              <a:t>conda</a:t>
            </a:r>
            <a:r>
              <a:rPr lang="en-US" altLang="en-US" dirty="0">
                <a:latin typeface="Courier"/>
                <a:ea typeface="ＭＳ Ｐゴシック" charset="-128"/>
              </a:rPr>
              <a:t> install </a:t>
            </a:r>
            <a:r>
              <a:rPr lang="en-US" altLang="en-US" dirty="0" err="1">
                <a:latin typeface="Courier"/>
                <a:ea typeface="ＭＳ Ｐゴシック" charset="-128"/>
              </a:rPr>
              <a:t>pylint</a:t>
            </a:r>
            <a:endParaRPr lang="en-US" altLang="en-US" dirty="0">
              <a:latin typeface="Courier"/>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dirty="0">
                <a:ea typeface="ＭＳ Ｐゴシック" charset="-128"/>
              </a:rPr>
              <a:t>Checking yourself out in the mirror</a:t>
            </a:r>
          </a:p>
        </p:txBody>
      </p:sp>
      <p:pic>
        <p:nvPicPr>
          <p:cNvPr id="2" name="Picture 1"/>
          <p:cNvPicPr>
            <a:picLocks noChangeAspect="1"/>
          </p:cNvPicPr>
          <p:nvPr/>
        </p:nvPicPr>
        <p:blipFill>
          <a:blip r:embed="rId5"/>
          <a:stretch>
            <a:fillRect/>
          </a:stretch>
        </p:blipFill>
        <p:spPr>
          <a:xfrm>
            <a:off x="1447800" y="4582760"/>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How to use them?  Replace </a:t>
            </a:r>
            <a:r>
              <a:rPr lang="en-US" altLang="en-US" sz="2400" dirty="0" err="1">
                <a:latin typeface="Courier"/>
                <a:ea typeface="ＭＳ Ｐゴシック" charset="-128"/>
              </a:rPr>
              <a:t>pylint</a:t>
            </a:r>
            <a:r>
              <a:rPr lang="en-US" altLang="en-US" dirty="0">
                <a:ea typeface="ＭＳ Ｐゴシック" charset="-128"/>
              </a:rPr>
              <a:t> with tool…</a:t>
            </a:r>
            <a:endParaRPr lang="is-IS" altLang="en-US" dirty="0">
              <a:ea typeface="ＭＳ Ｐゴシック" charset="-128"/>
            </a:endParaRPr>
          </a:p>
          <a:p>
            <a:pPr marL="914400" lvl="2" indent="0">
              <a:buNone/>
            </a:pPr>
            <a:endParaRPr lang="en-US" altLang="en-US" sz="1200" dirty="0">
              <a:latin typeface="Courier"/>
              <a:ea typeface="ＭＳ Ｐゴシック" charset="-128"/>
            </a:endParaRPr>
          </a:p>
          <a:p>
            <a:pPr marL="914400" lvl="2" indent="0">
              <a:buNone/>
            </a:pPr>
            <a:r>
              <a:rPr lang="en-US" altLang="en-US" dirty="0" err="1">
                <a:latin typeface="Courier"/>
                <a:ea typeface="ＭＳ Ｐゴシック" charset="-128"/>
              </a:rPr>
              <a:t>pylint</a:t>
            </a:r>
            <a:r>
              <a:rPr lang="en-US" altLang="en-US" dirty="0">
                <a:latin typeface="Courier"/>
                <a:ea typeface="ＭＳ Ｐゴシック" charset="-128"/>
              </a:rPr>
              <a:t> &lt;filename.py&gt;</a:t>
            </a:r>
          </a:p>
          <a:p>
            <a:pPr lvl="2"/>
            <a:r>
              <a:rPr lang="en-US" altLang="en-US" dirty="0">
                <a:latin typeface="+mj-lt"/>
                <a:ea typeface="ＭＳ Ｐゴシック" charset="-128"/>
              </a:rPr>
              <a:t>e.g. </a:t>
            </a:r>
            <a:r>
              <a:rPr lang="en-US" altLang="en-US" dirty="0">
                <a:latin typeface="Courier"/>
                <a:ea typeface="ＭＳ Ｐゴシック" charset="-128"/>
              </a:rPr>
              <a:t>python_demo_1.py</a:t>
            </a:r>
          </a:p>
          <a:p>
            <a:pPr lvl="2"/>
            <a:endParaRPr lang="en-US" altLang="en-US" dirty="0">
              <a:latin typeface="Courier"/>
              <a:ea typeface="ＭＳ Ｐゴシック" charset="-128"/>
            </a:endParaRPr>
          </a:p>
          <a:p>
            <a:pPr marL="914400" lvl="2" indent="0">
              <a:buNone/>
            </a:pPr>
            <a:r>
              <a:rPr lang="en-US" altLang="en-US" dirty="0" err="1">
                <a:latin typeface="Courier"/>
                <a:ea typeface="ＭＳ Ｐゴシック" charset="-128"/>
              </a:rPr>
              <a:t>pylint</a:t>
            </a:r>
            <a:r>
              <a:rPr lang="en-US" altLang="en-US" dirty="0">
                <a:latin typeface="Courier"/>
                <a:ea typeface="ＭＳ Ｐゴシック" charset="-128"/>
              </a:rPr>
              <a:t> &lt;directory with .</a:t>
            </a:r>
            <a:r>
              <a:rPr lang="en-US" altLang="en-US" dirty="0" err="1">
                <a:latin typeface="Courier"/>
                <a:ea typeface="ＭＳ Ｐゴシック" charset="-128"/>
              </a:rPr>
              <a:t>py</a:t>
            </a:r>
            <a:r>
              <a:rPr lang="en-US" altLang="en-US" dirty="0">
                <a:latin typeface="Courier"/>
                <a:ea typeface="ＭＳ Ｐゴシック" charset="-128"/>
              </a:rPr>
              <a:t> files&gt;</a:t>
            </a:r>
          </a:p>
          <a:p>
            <a:pPr lvl="2"/>
            <a:r>
              <a:rPr lang="en-US" altLang="en-US" dirty="0">
                <a:latin typeface="+mj-lt"/>
                <a:ea typeface="ＭＳ Ｐゴシック" charset="-128"/>
              </a:rPr>
              <a:t>e.g. </a:t>
            </a:r>
            <a:r>
              <a:rPr lang="en-US" altLang="en-US" dirty="0">
                <a:latin typeface="Courier"/>
                <a:ea typeface="ＭＳ Ｐゴシック" charset="-128"/>
              </a:rPr>
              <a:t>python </a:t>
            </a:r>
            <a:r>
              <a:rPr lang="en-US" altLang="en-US" dirty="0" err="1">
                <a:latin typeface="Courier"/>
                <a:ea typeface="ＭＳ Ｐゴシック" charset="-128"/>
              </a:rPr>
              <a:t>dssg_package</a:t>
            </a:r>
            <a:endParaRPr lang="en-US" altLang="en-US" dirty="0">
              <a:latin typeface="Courier"/>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Getting’ some style</a:t>
            </a:r>
          </a:p>
        </p:txBody>
      </p:sp>
    </p:spTree>
    <p:extLst>
      <p:ext uri="{BB962C8B-B14F-4D97-AF65-F5344CB8AC3E}">
        <p14:creationId xmlns:p14="http://schemas.microsoft.com/office/powerpoint/2010/main" val="3685918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bwMode="auto">
          <a:xfrm>
            <a:off x="457200" y="1371600"/>
            <a:ext cx="8229600" cy="5211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Other ways to check your style:</a:t>
            </a:r>
          </a:p>
          <a:p>
            <a:endParaRPr lang="en-US" altLang="en-US" dirty="0">
              <a:ea typeface="ＭＳ Ｐゴシック" charset="-128"/>
            </a:endParaRPr>
          </a:p>
          <a:p>
            <a:pPr lvl="1"/>
            <a:r>
              <a:rPr lang="en-US" altLang="en-US" dirty="0">
                <a:ea typeface="ＭＳ Ｐゴシック" charset="-128"/>
              </a:rPr>
              <a:t>Many editors support real time style checking!</a:t>
            </a:r>
          </a:p>
          <a:p>
            <a:pPr lvl="2"/>
            <a:r>
              <a:rPr lang="en-US" altLang="en-US" dirty="0">
                <a:ea typeface="ＭＳ Ｐゴシック" charset="-128"/>
              </a:rPr>
              <a:t>Visual Studio Code</a:t>
            </a:r>
          </a:p>
          <a:p>
            <a:pPr lvl="2"/>
            <a:r>
              <a:rPr lang="en-US" altLang="en-US" dirty="0">
                <a:ea typeface="ＭＳ Ｐゴシック" charset="-128"/>
              </a:rPr>
              <a:t>Atom</a:t>
            </a:r>
          </a:p>
          <a:p>
            <a:pPr lvl="2"/>
            <a:endParaRPr lang="en-US" altLang="en-US" dirty="0">
              <a:ea typeface="ＭＳ Ｐゴシック" charset="-128"/>
            </a:endParaRPr>
          </a:p>
          <a:p>
            <a:pPr lvl="1"/>
            <a:r>
              <a:rPr lang="en-US" altLang="en-US" dirty="0">
                <a:ea typeface="ＭＳ Ｐゴシック" charset="-128"/>
              </a:rPr>
              <a:t>Most default </a:t>
            </a:r>
            <a:r>
              <a:rPr lang="en-US" altLang="en-US" dirty="0" err="1">
                <a:ea typeface="ＭＳ Ｐゴシック" charset="-128"/>
              </a:rPr>
              <a:t>Jupyter</a:t>
            </a:r>
            <a:r>
              <a:rPr lang="en-US" altLang="en-US" dirty="0">
                <a:ea typeface="ＭＳ Ｐゴシック" charset="-128"/>
              </a:rPr>
              <a:t> notebook setups </a:t>
            </a:r>
            <a:r>
              <a:rPr lang="en-US" altLang="en-US" b="1" dirty="0">
                <a:ea typeface="ＭＳ Ｐゴシック" charset="-128"/>
              </a:rPr>
              <a:t>do not </a:t>
            </a:r>
            <a:r>
              <a:rPr lang="en-US" altLang="en-US" dirty="0">
                <a:ea typeface="ＭＳ Ｐゴシック" charset="-128"/>
              </a:rPr>
              <a:t>offer style checking</a:t>
            </a:r>
          </a:p>
          <a:p>
            <a:pPr lvl="2"/>
            <a:r>
              <a:rPr lang="en-US" altLang="en-US" dirty="0">
                <a:ea typeface="ＭＳ Ｐゴシック" charset="-128"/>
              </a:rPr>
              <a:t>Know  and use style until it becomes muscle memory!</a:t>
            </a:r>
          </a:p>
        </p:txBody>
      </p:sp>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Ask a friend?</a:t>
            </a:r>
          </a:p>
        </p:txBody>
      </p:sp>
    </p:spTree>
    <p:extLst>
      <p:ext uri="{BB962C8B-B14F-4D97-AF65-F5344CB8AC3E}">
        <p14:creationId xmlns:p14="http://schemas.microsoft.com/office/powerpoint/2010/main" val="2489897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D910-5857-43C9-B3F0-3B1D3089DE1B}"/>
              </a:ext>
            </a:extLst>
          </p:cNvPr>
          <p:cNvSpPr>
            <a:spLocks noGrp="1"/>
          </p:cNvSpPr>
          <p:nvPr>
            <p:ph type="title"/>
          </p:nvPr>
        </p:nvSpPr>
        <p:spPr/>
        <p:txBody>
          <a:bodyPr/>
          <a:lstStyle/>
          <a:p>
            <a:r>
              <a:rPr lang="en-US" dirty="0"/>
              <a:t>Let’s play!	</a:t>
            </a:r>
          </a:p>
        </p:txBody>
      </p:sp>
      <p:sp>
        <p:nvSpPr>
          <p:cNvPr id="3" name="Content Placeholder 2">
            <a:extLst>
              <a:ext uri="{FF2B5EF4-FFF2-40B4-BE49-F238E27FC236}">
                <a16:creationId xmlns:a16="http://schemas.microsoft.com/office/drawing/2014/main" id="{4D360F70-7AB7-410A-8359-BA0D0544A753}"/>
              </a:ext>
            </a:extLst>
          </p:cNvPr>
          <p:cNvSpPr>
            <a:spLocks noGrp="1"/>
          </p:cNvSpPr>
          <p:nvPr>
            <p:ph idx="1"/>
          </p:nvPr>
        </p:nvSpPr>
        <p:spPr/>
        <p:txBody>
          <a:bodyPr/>
          <a:lstStyle/>
          <a:p>
            <a:r>
              <a:rPr lang="en-US" dirty="0"/>
              <a:t>Clone the demo repository</a:t>
            </a:r>
          </a:p>
          <a:p>
            <a:pPr marL="457200" lvl="1" indent="0">
              <a:buNone/>
            </a:pPr>
            <a:r>
              <a:rPr lang="en-US" sz="2000" dirty="0">
                <a:latin typeface="Courier"/>
              </a:rPr>
              <a:t>git clone </a:t>
            </a:r>
            <a:r>
              <a:rPr lang="en-US" sz="2000" dirty="0" err="1">
                <a:latin typeface="Courier"/>
                <a:hlinkClick r:id="rId2"/>
              </a:rPr>
              <a:t>git@github.com:uwescience</a:t>
            </a:r>
            <a:r>
              <a:rPr lang="en-US" sz="2000" dirty="0">
                <a:latin typeface="Courier"/>
                <a:hlinkClick r:id="rId2"/>
              </a:rPr>
              <a:t>/</a:t>
            </a:r>
            <a:r>
              <a:rPr lang="en-US" sz="2000" dirty="0" err="1">
                <a:latin typeface="Courier"/>
                <a:hlinkClick r:id="rId2"/>
              </a:rPr>
              <a:t>programming_style_documentation.git</a:t>
            </a:r>
            <a:endParaRPr lang="en-US" sz="2000" dirty="0">
              <a:latin typeface="Courier"/>
            </a:endParaRPr>
          </a:p>
          <a:p>
            <a:pPr marL="457200" lvl="1" indent="0">
              <a:buNone/>
            </a:pPr>
            <a:endParaRPr lang="en-US" sz="2000" dirty="0">
              <a:latin typeface="Courier"/>
            </a:endParaRPr>
          </a:p>
          <a:p>
            <a:r>
              <a:rPr lang="en-US" dirty="0"/>
              <a:t>Enter the repository directory</a:t>
            </a:r>
          </a:p>
          <a:p>
            <a:pPr marL="457200" lvl="1" indent="0">
              <a:buNone/>
            </a:pPr>
            <a:r>
              <a:rPr lang="en-US" dirty="0">
                <a:latin typeface="Courier"/>
              </a:rPr>
              <a:t>cd </a:t>
            </a:r>
            <a:r>
              <a:rPr lang="en-US" dirty="0" err="1">
                <a:latin typeface="Courier"/>
              </a:rPr>
              <a:t>programming_style_documentation</a:t>
            </a:r>
            <a:endParaRPr lang="en-US" dirty="0">
              <a:latin typeface="Courier"/>
            </a:endParaRPr>
          </a:p>
          <a:p>
            <a:pPr marL="457200" lvl="1" indent="0">
              <a:buNone/>
            </a:pPr>
            <a:endParaRPr lang="en-US" dirty="0">
              <a:latin typeface="Courier"/>
            </a:endParaRPr>
          </a:p>
          <a:p>
            <a:r>
              <a:rPr lang="en-US" dirty="0"/>
              <a:t>Try one of the style tools, e.g.</a:t>
            </a:r>
          </a:p>
          <a:p>
            <a:pPr marL="457200" lvl="1" indent="0">
              <a:buNone/>
            </a:pPr>
            <a:r>
              <a:rPr lang="en-US" dirty="0" err="1">
                <a:latin typeface="Courier"/>
              </a:rPr>
              <a:t>pylint</a:t>
            </a:r>
            <a:r>
              <a:rPr lang="en-US" dirty="0">
                <a:latin typeface="Courier"/>
              </a:rPr>
              <a:t>  python_demo_1.py</a:t>
            </a:r>
          </a:p>
        </p:txBody>
      </p:sp>
    </p:spTree>
    <p:extLst>
      <p:ext uri="{BB962C8B-B14F-4D97-AF65-F5344CB8AC3E}">
        <p14:creationId xmlns:p14="http://schemas.microsoft.com/office/powerpoint/2010/main" val="3733787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CC65F-4CC3-4F5D-B9D1-1BB7754159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623766-B855-41B3-89B1-C37A091CB66E}"/>
              </a:ext>
            </a:extLst>
          </p:cNvPr>
          <p:cNvSpPr>
            <a:spLocks noGrp="1"/>
          </p:cNvSpPr>
          <p:nvPr>
            <p:ph idx="1"/>
          </p:nvPr>
        </p:nvSpPr>
        <p:spPr/>
        <p:txBody>
          <a:bodyPr/>
          <a:lstStyle/>
          <a:p>
            <a:r>
              <a:rPr lang="en-US" dirty="0"/>
              <a:t>This slide intentionally left blank</a:t>
            </a:r>
          </a:p>
        </p:txBody>
      </p:sp>
    </p:spTree>
    <p:extLst>
      <p:ext uri="{BB962C8B-B14F-4D97-AF65-F5344CB8AC3E}">
        <p14:creationId xmlns:p14="http://schemas.microsoft.com/office/powerpoint/2010/main" val="688995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5211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Indentation</a:t>
            </a:r>
          </a:p>
          <a:p>
            <a:pPr lvl="1"/>
            <a:r>
              <a:rPr lang="en-US" altLang="en-US" dirty="0">
                <a:ea typeface="ＭＳ Ｐゴシック" charset="-128"/>
              </a:rPr>
              <a:t>Python uses “whitespace” in its syntax</a:t>
            </a:r>
          </a:p>
          <a:p>
            <a:pPr lvl="1"/>
            <a:endParaRPr lang="en-US" altLang="en-US" dirty="0">
              <a:ea typeface="ＭＳ Ｐゴシック" charset="-128"/>
            </a:endParaRPr>
          </a:p>
          <a:p>
            <a:pPr lvl="1"/>
            <a:r>
              <a:rPr lang="en-US" altLang="en-US" dirty="0">
                <a:ea typeface="ＭＳ Ｐゴシック" charset="-128"/>
              </a:rPr>
              <a:t>Four spaces</a:t>
            </a:r>
          </a:p>
          <a:p>
            <a:pPr lvl="2"/>
            <a:r>
              <a:rPr lang="en-US" altLang="en-US" dirty="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a:ea typeface="ＭＳ Ｐゴシック" charset="-128"/>
              </a:rPr>
              <a:t>What about lines that wrap? Two options</a:t>
            </a:r>
            <a:r>
              <a:rPr lang="is-IS" altLang="en-US" dirty="0">
                <a:ea typeface="ＭＳ Ｐゴシック" charset="-128"/>
              </a:rPr>
              <a:t>…</a:t>
            </a:r>
            <a:endParaRPr lang="en-US" altLang="en-US" dirty="0">
              <a:ea typeface="ＭＳ Ｐゴシック" charset="-128"/>
            </a:endParaRPr>
          </a:p>
          <a:p>
            <a:pPr lvl="3"/>
            <a:r>
              <a:rPr lang="en-US" altLang="en-US" dirty="0">
                <a:ea typeface="ＭＳ Ｐゴシック" charset="-128"/>
              </a:rPr>
              <a:t>Wrap and indent to opening of </a:t>
            </a:r>
            <a:r>
              <a:rPr lang="en-US" altLang="en-US" dirty="0" err="1">
                <a:ea typeface="ＭＳ Ｐゴシック" charset="-128"/>
              </a:rPr>
              <a:t>parens</a:t>
            </a:r>
            <a:endParaRPr lang="en-US" altLang="en-US" dirty="0">
              <a:ea typeface="ＭＳ Ｐゴシック" charset="-128"/>
            </a:endParaRPr>
          </a:p>
          <a:p>
            <a:pPr lvl="3"/>
            <a:r>
              <a:rPr lang="en-US" altLang="en-US" dirty="0">
                <a:ea typeface="ＭＳ Ｐゴシック" charset="-128"/>
              </a:rPr>
              <a:t>Hanging indent (put nothing after </a:t>
            </a:r>
            <a:r>
              <a:rPr lang="en-US" altLang="en-US" dirty="0" err="1">
                <a:ea typeface="ＭＳ Ｐゴシック" charset="-128"/>
              </a:rPr>
              <a:t>parens</a:t>
            </a:r>
            <a:r>
              <a:rPr lang="en-US" altLang="en-US" dirty="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784195"/>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92133"/>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a:t>Equivalent, no specific recommendation</a:t>
            </a:r>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Maximum line length?</a:t>
            </a:r>
          </a:p>
          <a:p>
            <a:pPr lvl="1"/>
            <a:r>
              <a:rPr lang="en-US" altLang="en-US" dirty="0">
                <a:ea typeface="ＭＳ Ｐゴシック" charset="-128"/>
              </a:rPr>
              <a:t>Coding lines? Keep it to 79 characters</a:t>
            </a:r>
          </a:p>
          <a:p>
            <a:pPr lvl="2"/>
            <a:r>
              <a:rPr lang="en-US" altLang="en-US" dirty="0">
                <a:ea typeface="ＭＳ Ｐゴシック" charset="-128"/>
              </a:rPr>
              <a:t>Most editors can show you the line position</a:t>
            </a:r>
          </a:p>
          <a:p>
            <a:pPr lvl="2"/>
            <a:r>
              <a:rPr lang="en-US" altLang="en-US" dirty="0">
                <a:ea typeface="ＭＳ Ｐゴシック" charset="-128"/>
              </a:rPr>
              <a:t>E.g. vim, Sublime</a:t>
            </a:r>
          </a:p>
          <a:p>
            <a:pPr lvl="1"/>
            <a:r>
              <a:rPr lang="en-US" altLang="en-US" dirty="0">
                <a:ea typeface="ＭＳ Ｐゴシック" charset="-128"/>
              </a:rPr>
              <a:t>Comments &amp; doc strings?</a:t>
            </a:r>
          </a:p>
          <a:p>
            <a:pPr lvl="2"/>
            <a:r>
              <a:rPr lang="en-US" altLang="en-US" dirty="0">
                <a:ea typeface="ＭＳ Ｐゴシック" charset="-128"/>
              </a:rPr>
              <a:t>72 characters</a:t>
            </a:r>
          </a:p>
          <a:p>
            <a:pPr lvl="1"/>
            <a:r>
              <a:rPr lang="en-US" altLang="en-US" dirty="0">
                <a:ea typeface="ＭＳ Ｐゴシック" charset="-128"/>
              </a:rPr>
              <a:t>Why? My monitor is big!</a:t>
            </a:r>
          </a:p>
          <a:p>
            <a:pPr lvl="2"/>
            <a:r>
              <a:rPr lang="en-US" altLang="en-US" dirty="0">
                <a:ea typeface="ＭＳ Ｐゴシック" charset="-128"/>
              </a:rPr>
              <a:t>Open two files side by side? History?</a:t>
            </a:r>
          </a:p>
          <a:p>
            <a:pPr lvl="2"/>
            <a:r>
              <a:rPr lang="en-US" altLang="en-US" dirty="0">
                <a:ea typeface="ＭＳ Ｐゴシック" charset="-128"/>
              </a:rPr>
              <a:t>Some teams choose to use a different max</a:t>
            </a:r>
          </a:p>
          <a:p>
            <a:pPr lvl="2"/>
            <a:r>
              <a:rPr lang="en-US" altLang="en-US" dirty="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Line spacing</a:t>
            </a:r>
          </a:p>
          <a:p>
            <a:pPr lvl="1"/>
            <a:r>
              <a:rPr lang="en-US" altLang="en-US" dirty="0">
                <a:ea typeface="ＭＳ Ｐゴシック" charset="-128"/>
              </a:rPr>
              <a:t>Two blank lines around top-level functions</a:t>
            </a:r>
          </a:p>
          <a:p>
            <a:pPr lvl="1"/>
            <a:r>
              <a:rPr lang="en-US" altLang="en-US" dirty="0">
                <a:ea typeface="ＭＳ Ｐゴシック" charset="-128"/>
              </a:rPr>
              <a:t>Two blank lines around classes</a:t>
            </a:r>
          </a:p>
          <a:p>
            <a:pPr lvl="1"/>
            <a:endParaRPr lang="en-US" altLang="en-US" dirty="0">
              <a:ea typeface="ＭＳ Ｐゴシック" charset="-128"/>
            </a:endParaRPr>
          </a:p>
          <a:p>
            <a:pPr lvl="1"/>
            <a:r>
              <a:rPr lang="en-US" altLang="en-US" dirty="0">
                <a:ea typeface="ＭＳ Ｐゴシック" charset="-128"/>
              </a:rPr>
              <a:t>One blank line between functions in a class</a:t>
            </a:r>
          </a:p>
          <a:p>
            <a:pPr lvl="1"/>
            <a:r>
              <a:rPr lang="en-US" altLang="en-US" dirty="0">
                <a:ea typeface="ＭＳ Ｐゴシック" charset="-128"/>
              </a:rPr>
              <a:t>One blank line between logical groups in a function </a:t>
            </a:r>
            <a:r>
              <a:rPr lang="en-US" altLang="en-US" i="1" dirty="0">
                <a:ea typeface="ＭＳ Ｐゴシック" charset="-128"/>
              </a:rPr>
              <a:t>(sparingly)</a:t>
            </a:r>
          </a:p>
          <a:p>
            <a:pPr lvl="1"/>
            <a:r>
              <a:rPr lang="en-US" altLang="en-US" dirty="0">
                <a:ea typeface="ＭＳ Ｐゴシック" charset="-128"/>
              </a:rPr>
              <a:t>Extra blank lines between groups of groups of related functions </a:t>
            </a:r>
            <a:r>
              <a:rPr lang="en-US" altLang="en-US" i="1" dirty="0">
                <a:ea typeface="ＭＳ Ｐゴシック" charset="-128"/>
              </a:rPr>
              <a:t>(why are they in the same file?)</a:t>
            </a:r>
          </a:p>
          <a:p>
            <a:pPr lvl="1"/>
            <a:endParaRPr lang="en-US" altLang="en-US" dirty="0">
              <a:ea typeface="ＭＳ Ｐゴシック" charset="-128"/>
            </a:endParaRPr>
          </a:p>
        </p:txBody>
      </p:sp>
      <p:pic>
        <p:nvPicPr>
          <p:cNvPr id="4" name="Picture 3">
            <a:extLst>
              <a:ext uri="{FF2B5EF4-FFF2-40B4-BE49-F238E27FC236}">
                <a16:creationId xmlns:a16="http://schemas.microsoft.com/office/drawing/2014/main" id="{7D27440F-E16B-4BCF-83E5-7422DE811B32}"/>
              </a:ext>
            </a:extLst>
          </p:cNvPr>
          <p:cNvPicPr>
            <a:picLocks noChangeAspect="1"/>
          </p:cNvPicPr>
          <p:nvPr/>
        </p:nvPicPr>
        <p:blipFill>
          <a:blip r:embed="rId3"/>
          <a:stretch>
            <a:fillRect/>
          </a:stretch>
        </p:blipFill>
        <p:spPr>
          <a:xfrm>
            <a:off x="0" y="2514600"/>
            <a:ext cx="9144000" cy="3906282"/>
          </a:xfrm>
          <a:prstGeom prst="rect">
            <a:avLst/>
          </a:prstGeom>
        </p:spPr>
      </p:pic>
    </p:spTree>
    <p:extLst>
      <p:ext uri="{BB962C8B-B14F-4D97-AF65-F5344CB8AC3E}">
        <p14:creationId xmlns:p14="http://schemas.microsoft.com/office/powerpoint/2010/main" val="2095579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Line spacing</a:t>
            </a:r>
          </a:p>
          <a:p>
            <a:pPr lvl="1"/>
            <a:r>
              <a:rPr lang="en-US" altLang="en-US" dirty="0">
                <a:ea typeface="ＭＳ Ｐゴシック" charset="-128"/>
              </a:rPr>
              <a:t>Two blank lines around top-level functions</a:t>
            </a:r>
          </a:p>
          <a:p>
            <a:pPr lvl="1"/>
            <a:r>
              <a:rPr lang="en-US" altLang="en-US" dirty="0">
                <a:ea typeface="ＭＳ Ｐゴシック" charset="-128"/>
              </a:rPr>
              <a:t>Two blank lines around classes</a:t>
            </a:r>
          </a:p>
          <a:p>
            <a:pPr lvl="1"/>
            <a:endParaRPr lang="en-US" altLang="en-US" dirty="0">
              <a:ea typeface="ＭＳ Ｐゴシック" charset="-128"/>
            </a:endParaRPr>
          </a:p>
          <a:p>
            <a:pPr lvl="1"/>
            <a:r>
              <a:rPr lang="en-US" altLang="en-US" dirty="0">
                <a:ea typeface="ＭＳ Ｐゴシック" charset="-128"/>
              </a:rPr>
              <a:t>One blank line between functions in a class</a:t>
            </a:r>
          </a:p>
          <a:p>
            <a:pPr lvl="1"/>
            <a:r>
              <a:rPr lang="en-US" altLang="en-US" dirty="0">
                <a:ea typeface="ＭＳ Ｐゴシック" charset="-128"/>
              </a:rPr>
              <a:t>One blank line between logical groups in a function </a:t>
            </a:r>
            <a:r>
              <a:rPr lang="en-US" altLang="en-US" i="1" dirty="0">
                <a:ea typeface="ＭＳ Ｐゴシック" charset="-128"/>
              </a:rPr>
              <a:t>(sparingly)</a:t>
            </a:r>
          </a:p>
          <a:p>
            <a:pPr lvl="1"/>
            <a:r>
              <a:rPr lang="en-US" altLang="en-US" dirty="0">
                <a:ea typeface="ＭＳ Ｐゴシック" charset="-128"/>
              </a:rPr>
              <a:t>Extra blank lines between groups of groups of related functions </a:t>
            </a:r>
            <a:r>
              <a:rPr lang="en-US" altLang="en-US" i="1" dirty="0">
                <a:ea typeface="ＭＳ Ｐゴシック" charset="-128"/>
              </a:rPr>
              <a:t>(why are they in the same file?)</a:t>
            </a:r>
          </a:p>
          <a:p>
            <a:pPr lvl="1"/>
            <a:endParaRPr lang="en-US" altLang="en-US" dirty="0">
              <a:ea typeface="ＭＳ Ｐゴシック" charset="-128"/>
            </a:endParaRPr>
          </a:p>
        </p:txBody>
      </p:sp>
    </p:spTree>
    <p:extLst>
      <p:ext uri="{BB962C8B-B14F-4D97-AF65-F5344CB8AC3E}">
        <p14:creationId xmlns:p14="http://schemas.microsoft.com/office/powerpoint/2010/main" val="204896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go at the top of a file after any comments </a:t>
            </a:r>
          </a:p>
          <a:p>
            <a:pPr lvl="1"/>
            <a:r>
              <a:rPr lang="en-US" altLang="en-US" dirty="0">
                <a:ea typeface="ＭＳ Ｐゴシック" charset="-128"/>
              </a:rPr>
              <a:t>Imports for separate libraries go on separate lines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go at the top of a file after any comments </a:t>
            </a:r>
          </a:p>
          <a:p>
            <a:pPr lvl="1"/>
            <a:r>
              <a:rPr lang="en-US" altLang="en-US" dirty="0">
                <a:ea typeface="ＭＳ Ｐゴシック" charset="-128"/>
              </a:rPr>
              <a:t>Imports for separate libraries go on separate lines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4003432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should be grouped with a blank line separating each group in the following order:</a:t>
            </a:r>
          </a:p>
          <a:p>
            <a:pPr lvl="2"/>
            <a:r>
              <a:rPr lang="en-US" altLang="en-US" dirty="0">
                <a:ea typeface="ＭＳ Ｐゴシック" charset="-128"/>
              </a:rPr>
              <a:t>Standard library imports</a:t>
            </a:r>
          </a:p>
          <a:p>
            <a:pPr lvl="3"/>
            <a:r>
              <a:rPr lang="en-US" altLang="en-US" dirty="0" err="1">
                <a:ea typeface="ＭＳ Ｐゴシック" charset="-128"/>
              </a:rPr>
              <a:t>os</a:t>
            </a:r>
            <a:r>
              <a:rPr lang="en-US" altLang="en-US" dirty="0">
                <a:ea typeface="ＭＳ Ｐゴシック" charset="-128"/>
              </a:rPr>
              <a:t>, sys, </a:t>
            </a:r>
            <a:r>
              <a:rPr lang="is-IS" altLang="en-US" dirty="0">
                <a:ea typeface="ＭＳ Ｐゴシック" charset="-128"/>
              </a:rPr>
              <a:t>…</a:t>
            </a:r>
          </a:p>
          <a:p>
            <a:pPr lvl="2"/>
            <a:r>
              <a:rPr lang="is-IS" altLang="en-US" dirty="0">
                <a:ea typeface="ＭＳ Ｐゴシック" charset="-128"/>
              </a:rPr>
              <a:t>Related third party imports</a:t>
            </a:r>
          </a:p>
          <a:p>
            <a:pPr lvl="3"/>
            <a:r>
              <a:rPr lang="en-US" altLang="en-US" dirty="0">
                <a:ea typeface="ＭＳ Ｐゴシック" charset="-128"/>
              </a:rPr>
              <a:t>m</a:t>
            </a:r>
            <a:r>
              <a:rPr lang="is-IS" altLang="en-US" dirty="0">
                <a:ea typeface="ＭＳ Ｐゴシック" charset="-128"/>
              </a:rPr>
              <a:t>atplotlib, seaborn, numpy, etc...</a:t>
            </a:r>
          </a:p>
          <a:p>
            <a:pPr lvl="2"/>
            <a:r>
              <a:rPr lang="is-IS" altLang="en-US" dirty="0">
                <a:ea typeface="ＭＳ Ｐゴシック" charset="-128"/>
              </a:rPr>
              <a:t>Local application / library specific imports</a:t>
            </a:r>
          </a:p>
          <a:p>
            <a:pPr lvl="3"/>
            <a:r>
              <a:rPr lang="is-IS" altLang="en-US" dirty="0">
                <a:ea typeface="ＭＳ Ｐゴシック" charset="-128"/>
              </a:rPr>
              <a:t>knn_utils</a:t>
            </a:r>
            <a:endParaRPr lang="en-US" altLang="en-US" dirty="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8288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367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Avoid wildcard imports</a:t>
            </a:r>
          </a:p>
          <a:p>
            <a:pPr lvl="1"/>
            <a:r>
              <a:rPr lang="en-US" altLang="en-US" dirty="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When should I use single?</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PEP8 has no recommendation about single vs. double</a:t>
            </a:r>
          </a:p>
          <a:p>
            <a:pPr lvl="2"/>
            <a:r>
              <a:rPr lang="en-US" altLang="en-US" dirty="0">
                <a:ea typeface="ＭＳ Ｐゴシック" charset="-128"/>
              </a:rPr>
              <a:t>Except for triple quotes strings, use double</a:t>
            </a:r>
          </a:p>
          <a:p>
            <a:pPr lvl="2"/>
            <a:r>
              <a:rPr lang="en-US" altLang="en-US" dirty="0">
                <a:ea typeface="ＭＳ Ｐゴシック" charset="-128"/>
              </a:rPr>
              <a:t>Multiline strings, </a:t>
            </a:r>
            <a:r>
              <a:rPr lang="en-US" altLang="en-US" dirty="0" err="1">
                <a:ea typeface="ＭＳ Ｐゴシック" charset="-128"/>
              </a:rPr>
              <a:t>docstrings</a:t>
            </a:r>
            <a:r>
              <a:rPr lang="en-US" altLang="en-US" dirty="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No trailing spaces at end of a line</a:t>
            </a:r>
          </a:p>
          <a:p>
            <a:pPr lvl="1"/>
            <a:r>
              <a:rPr lang="en-US" altLang="en-US" dirty="0">
                <a:ea typeface="ＭＳ Ｐゴシック" charset="-128"/>
              </a:rPr>
              <a:t>Do not pad ( [ { with spaces, e.g.</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a:t>What else is wrong with the above?</a:t>
            </a:r>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Always surround =, +=, -=, </a:t>
            </a:r>
            <a:r>
              <a:rPr lang="en-US" dirty="0"/>
              <a:t>== , &lt; , &gt; , != , &lt;&gt; , &lt;= , &gt;= , in , not in , is , is not, and, or, not with a single space</a:t>
            </a:r>
            <a:endParaRPr lang="en-US" altLang="en-US" dirty="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a:t>Really having fun yet?</a:t>
            </a:r>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Compound statements</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Remember this mess?</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0" y="2172544"/>
            <a:ext cx="9144000" cy="3906282"/>
          </a:xfrm>
          <a:prstGeom prst="rect">
            <a:avLst/>
          </a:prstGeom>
        </p:spPr>
      </p:pic>
    </p:spTree>
    <p:extLst>
      <p:ext uri="{BB962C8B-B14F-4D97-AF65-F5344CB8AC3E}">
        <p14:creationId xmlns:p14="http://schemas.microsoft.com/office/powerpoint/2010/main" val="317049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 play time, part 2!</a:t>
            </a:r>
          </a:p>
        </p:txBody>
      </p:sp>
      <p:sp>
        <p:nvSpPr>
          <p:cNvPr id="31746" name="Content Placeholder 2"/>
          <p:cNvSpPr>
            <a:spLocks noGrp="1"/>
          </p:cNvSpPr>
          <p:nvPr>
            <p:ph idx="1"/>
          </p:nvPr>
        </p:nvSpPr>
        <p:spPr bwMode="auto">
          <a:xfrm>
            <a:off x="457199" y="1371600"/>
            <a:ext cx="8385717"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Run </a:t>
            </a:r>
            <a:r>
              <a:rPr lang="en-US" altLang="en-US" dirty="0" err="1">
                <a:ea typeface="ＭＳ Ｐゴシック" charset="-128"/>
              </a:rPr>
              <a:t>pylint</a:t>
            </a:r>
            <a:r>
              <a:rPr lang="en-US" altLang="en-US" dirty="0">
                <a:ea typeface="ＭＳ Ｐゴシック" charset="-128"/>
              </a:rPr>
              <a:t> on the Python file in the repository,</a:t>
            </a:r>
          </a:p>
          <a:p>
            <a:pPr marL="0" indent="0">
              <a:buNone/>
            </a:pPr>
            <a:r>
              <a:rPr lang="en-US" altLang="en-US" dirty="0">
                <a:latin typeface="+mj-lt"/>
                <a:ea typeface="ＭＳ Ｐゴシック" charset="-128"/>
              </a:rPr>
              <a:t>	</a:t>
            </a:r>
            <a:r>
              <a:rPr lang="en-US" altLang="en-US" sz="2800" dirty="0">
                <a:latin typeface="+mj-lt"/>
                <a:ea typeface="ＭＳ Ｐゴシック" charset="-128"/>
              </a:rPr>
              <a:t>e.g. </a:t>
            </a:r>
            <a:r>
              <a:rPr lang="en-US" altLang="en-US" sz="2800" dirty="0" err="1">
                <a:latin typeface="Courier"/>
                <a:ea typeface="ＭＳ Ｐゴシック" charset="-128"/>
              </a:rPr>
              <a:t>pylint</a:t>
            </a:r>
            <a:r>
              <a:rPr lang="en-US" altLang="en-US" sz="2800" dirty="0">
                <a:latin typeface="Courier"/>
                <a:ea typeface="ＭＳ Ｐゴシック" charset="-128"/>
              </a:rPr>
              <a:t> python_demo_1.py</a:t>
            </a:r>
            <a:endParaRPr lang="en-US" altLang="en-US" dirty="0">
              <a:latin typeface="Courier"/>
              <a:ea typeface="ＭＳ Ｐゴシック" charset="-128"/>
            </a:endParaRPr>
          </a:p>
          <a:p>
            <a:r>
              <a:rPr lang="en-US" altLang="en-US" sz="2800" dirty="0">
                <a:ea typeface="ＭＳ Ｐゴシック" charset="-128"/>
              </a:rPr>
              <a:t>Can you use nano or another editor to get it to 10/10?</a:t>
            </a:r>
          </a:p>
        </p:txBody>
      </p:sp>
      <p:pic>
        <p:nvPicPr>
          <p:cNvPr id="3" name="Picture 2"/>
          <p:cNvPicPr>
            <a:picLocks noChangeAspect="1"/>
          </p:cNvPicPr>
          <p:nvPr/>
        </p:nvPicPr>
        <p:blipFill>
          <a:blip r:embed="rId3"/>
          <a:stretch>
            <a:fillRect/>
          </a:stretch>
        </p:blipFill>
        <p:spPr>
          <a:xfrm>
            <a:off x="652345" y="3167747"/>
            <a:ext cx="7995424" cy="3415615"/>
          </a:xfrm>
          <a:prstGeom prst="rect">
            <a:avLst/>
          </a:prstGeom>
        </p:spPr>
      </p:pic>
    </p:spTree>
    <p:extLst>
      <p:ext uri="{BB962C8B-B14F-4D97-AF65-F5344CB8AC3E}">
        <p14:creationId xmlns:p14="http://schemas.microsoft.com/office/powerpoint/2010/main" val="1177648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862253"/>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62253"/>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a:ea typeface="ＭＳ Ｐゴシック" charset="-128"/>
              </a:rPr>
              <a:t>Also addresses</a:t>
            </a:r>
          </a:p>
          <a:p>
            <a:pPr lvl="1"/>
            <a:r>
              <a:rPr lang="en-US" altLang="en-US" sz="2400" dirty="0">
                <a:ea typeface="ＭＳ Ｐゴシック" charset="-128"/>
              </a:rPr>
              <a:t>Software design</a:t>
            </a:r>
          </a:p>
          <a:p>
            <a:pPr lvl="1"/>
            <a:r>
              <a:rPr lang="en-US" altLang="en-US" sz="2400" dirty="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a:solidFill>
                  <a:srgbClr val="FF0000"/>
                </a:solidFill>
              </a:rPr>
              <a:t>Funny!</a:t>
            </a:r>
          </a:p>
        </p:txBody>
      </p:sp>
      <p:sp>
        <p:nvSpPr>
          <p:cNvPr id="2" name="Rectangle 1">
            <a:extLst>
              <a:ext uri="{FF2B5EF4-FFF2-40B4-BE49-F238E27FC236}">
                <a16:creationId xmlns:a16="http://schemas.microsoft.com/office/drawing/2014/main" id="{ADAAE606-9280-4F78-98BA-3781E3AC14D3}"/>
              </a:ext>
            </a:extLst>
          </p:cNvPr>
          <p:cNvSpPr/>
          <p:nvPr/>
        </p:nvSpPr>
        <p:spPr>
          <a:xfrm>
            <a:off x="4385186" y="3059351"/>
            <a:ext cx="3010829" cy="54736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47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Elements of Programming 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be confused.</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extLst>
      <p:ext uri="{BB962C8B-B14F-4D97-AF65-F5344CB8AC3E}">
        <p14:creationId xmlns:p14="http://schemas.microsoft.com/office/powerpoint/2010/main" val="389557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42</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25327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Avoid the following variable names:</a:t>
            </a:r>
          </a:p>
          <a:p>
            <a:pPr lvl="2"/>
            <a:r>
              <a:rPr lang="en-US" altLang="en-US" dirty="0">
                <a:ea typeface="ＭＳ Ｐゴシック" charset="-128"/>
              </a:rPr>
              <a:t>Lower case L (l)</a:t>
            </a:r>
          </a:p>
          <a:p>
            <a:pPr lvl="2"/>
            <a:r>
              <a:rPr lang="en-US" altLang="en-US" dirty="0">
                <a:ea typeface="ＭＳ Ｐゴシック" charset="-128"/>
              </a:rPr>
              <a:t>Upper case O (O)</a:t>
            </a:r>
          </a:p>
          <a:p>
            <a:pPr lvl="2"/>
            <a:r>
              <a:rPr lang="en-US" altLang="en-US" dirty="0">
                <a:ea typeface="ＭＳ Ｐゴシック" charset="-128"/>
              </a:rPr>
              <a:t>Upper case I (I)</a:t>
            </a:r>
          </a:p>
          <a:p>
            <a:pPr lvl="2"/>
            <a:endParaRPr lang="en-US" altLang="en-US" dirty="0">
              <a:ea typeface="ＭＳ Ｐゴシック" charset="-128"/>
            </a:endParaRPr>
          </a:p>
          <a:p>
            <a:pPr lvl="2"/>
            <a:r>
              <a:rPr lang="en-US" altLang="en-US" dirty="0">
                <a:ea typeface="ＭＳ Ｐゴシック" charset="-128"/>
              </a:rPr>
              <a:t>There are unacceptable, terrible, and awful.  Why?</a:t>
            </a:r>
          </a:p>
          <a:p>
            <a:pPr lvl="3"/>
            <a:r>
              <a:rPr lang="en-US" altLang="en-US" dirty="0">
                <a:ea typeface="ＭＳ Ｐゴシック" charset="-128"/>
              </a:rPr>
              <a:t>Can be confused with 1 and 0 in some fonts</a:t>
            </a:r>
          </a:p>
          <a:p>
            <a:pPr lvl="3"/>
            <a:r>
              <a:rPr lang="en-US" altLang="en-US" dirty="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endParaRPr lang="en-US" altLang="en-US" dirty="0">
              <a:ea typeface="ＭＳ Ｐゴシック" charset="-128"/>
            </a:endParaRPr>
          </a:p>
          <a:p>
            <a:pPr lvl="1"/>
            <a:r>
              <a:rPr lang="en-US" altLang="en-US" dirty="0">
                <a:ea typeface="ＭＳ Ｐゴシック" charset="-128"/>
              </a:rPr>
              <a:t>Module names should be short, lowercase</a:t>
            </a:r>
          </a:p>
          <a:p>
            <a:pPr lvl="2"/>
            <a:r>
              <a:rPr lang="en-US" altLang="en-US" dirty="0">
                <a:ea typeface="ＭＳ Ｐゴシック" charset="-128"/>
              </a:rPr>
              <a:t>Underscores are OK if it helps with readability</a:t>
            </a:r>
          </a:p>
          <a:p>
            <a:pPr lvl="2"/>
            <a:endParaRPr lang="en-US" altLang="en-US" dirty="0">
              <a:ea typeface="ＭＳ Ｐゴシック" charset="-128"/>
            </a:endParaRPr>
          </a:p>
          <a:p>
            <a:pPr lvl="1"/>
            <a:r>
              <a:rPr lang="en-US" altLang="en-US" dirty="0">
                <a:ea typeface="ＭＳ Ｐゴシック" charset="-128"/>
              </a:rPr>
              <a:t>Package names should be short, lowercase</a:t>
            </a:r>
          </a:p>
          <a:p>
            <a:pPr lvl="2"/>
            <a:r>
              <a:rPr lang="en-US" altLang="en-US" dirty="0">
                <a:ea typeface="ＭＳ Ｐゴシック" charset="-128"/>
              </a:rPr>
              <a:t>Underscores are frowned upon and people will speak disparagingly behind your back if you use them</a:t>
            </a:r>
          </a:p>
        </p:txBody>
      </p:sp>
    </p:spTree>
    <p:extLst>
      <p:ext uri="{BB962C8B-B14F-4D97-AF65-F5344CB8AC3E}">
        <p14:creationId xmlns:p14="http://schemas.microsoft.com/office/powerpoint/2010/main" val="266124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Class names should be in </a:t>
            </a:r>
            <a:r>
              <a:rPr lang="en-US" altLang="en-US" dirty="0" err="1">
                <a:ea typeface="ＭＳ Ｐゴシック" charset="-128"/>
              </a:rPr>
              <a:t>CapWords</a:t>
            </a:r>
            <a:endParaRPr lang="en-US" altLang="en-US" dirty="0">
              <a:ea typeface="ＭＳ Ｐゴシック" charset="-128"/>
            </a:endParaRPr>
          </a:p>
          <a:p>
            <a:pPr lvl="2"/>
            <a:r>
              <a:rPr lang="en-US" altLang="en-US" dirty="0" err="1">
                <a:ea typeface="ＭＳ Ｐゴシック" charset="-128"/>
              </a:rPr>
              <a:t>SoNamedBecauseItUsesCapsForFirstLetterInEachWord</a:t>
            </a:r>
            <a:endParaRPr lang="en-US" altLang="en-US" dirty="0">
              <a:ea typeface="ＭＳ Ｐゴシック" charset="-128"/>
            </a:endParaRPr>
          </a:p>
          <a:p>
            <a:pPr lvl="2"/>
            <a:r>
              <a:rPr lang="en-US" altLang="en-US" dirty="0">
                <a:ea typeface="ＭＳ Ｐゴシック" charset="-128"/>
              </a:rPr>
              <a:t>Also known as </a:t>
            </a:r>
            <a:r>
              <a:rPr lang="en-US" altLang="en-US" dirty="0" err="1">
                <a:ea typeface="ＭＳ Ｐゴシック" charset="-128"/>
              </a:rPr>
              <a:t>CamelCase</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Notice no underscore!</a:t>
            </a:r>
          </a:p>
          <a:p>
            <a:pPr lvl="2"/>
            <a:r>
              <a:rPr lang="en-US" altLang="en-US" dirty="0">
                <a:ea typeface="ＭＳ Ｐゴシック" charset="-128"/>
              </a:rPr>
              <a:t>Much hate on the internet for</a:t>
            </a:r>
          </a:p>
          <a:p>
            <a:pPr marL="914400" lvl="2" indent="0">
              <a:buNone/>
            </a:pPr>
            <a:r>
              <a:rPr lang="en-US" altLang="en-US" dirty="0">
                <a:ea typeface="ＭＳ Ｐゴシック" charset="-128"/>
              </a:rPr>
              <a:t>			</a:t>
            </a:r>
            <a:r>
              <a:rPr lang="en-US" altLang="en-US" dirty="0" err="1">
                <a:ea typeface="ＭＳ Ｐゴシック" charset="-128"/>
              </a:rPr>
              <a:t>Camel_Case</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a:solidFill>
                  <a:srgbClr val="FF0000"/>
                </a:solidFill>
              </a:rPr>
              <a:t>WHY?</a:t>
            </a: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Naming conventions</a:t>
            </a:r>
          </a:p>
          <a:p>
            <a:pPr lvl="1"/>
            <a:r>
              <a:rPr lang="en-US" altLang="en-US" dirty="0">
                <a:ea typeface="ＭＳ Ｐゴシック" charset="-128"/>
              </a:rPr>
              <a:t>Functions</a:t>
            </a:r>
          </a:p>
          <a:p>
            <a:pPr lvl="2"/>
            <a:r>
              <a:rPr lang="en-US" dirty="0"/>
              <a:t>Lowercase, with words separated by underscores as necessary to improve readability</a:t>
            </a:r>
          </a:p>
          <a:p>
            <a:pPr lvl="2"/>
            <a:endParaRPr lang="en-US" altLang="en-US" dirty="0">
              <a:ea typeface="ＭＳ Ｐゴシック" charset="-128"/>
            </a:endParaRPr>
          </a:p>
          <a:p>
            <a:pPr lvl="2"/>
            <a:r>
              <a:rPr lang="en-US" altLang="en-US" dirty="0" err="1">
                <a:ea typeface="ＭＳ Ｐゴシック" charset="-128"/>
              </a:rPr>
              <a:t>mixedCase</a:t>
            </a:r>
            <a:r>
              <a:rPr lang="en-US" altLang="en-US" dirty="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a:ea typeface="ＭＳ Ｐゴシック" charset="-128"/>
              </a:rPr>
              <a:t>Easy habit to fall into</a:t>
            </a:r>
            <a:r>
              <a:rPr lang="is-IS" altLang="en-US" dirty="0">
                <a:ea typeface="ＭＳ Ｐゴシック" charset="-128"/>
              </a:rPr>
              <a:t>… Very common in style guides for other languages, e.g. R</a:t>
            </a:r>
          </a:p>
          <a:p>
            <a:pPr lvl="3"/>
            <a:r>
              <a:rPr lang="is-IS" altLang="en-US" dirty="0">
                <a:ea typeface="ＭＳ Ｐゴシック" charset="-128"/>
              </a:rPr>
              <a:t>If this is your thing, then be consistent</a:t>
            </a:r>
            <a:endParaRPr lang="en-US" altLang="en-US" dirty="0">
              <a:ea typeface="ＭＳ Ｐゴシック" charset="-128"/>
            </a:endParaRPr>
          </a:p>
        </p:txBody>
      </p:sp>
    </p:spTree>
    <p:extLst>
      <p:ext uri="{BB962C8B-B14F-4D97-AF65-F5344CB8AC3E}">
        <p14:creationId xmlns:p14="http://schemas.microsoft.com/office/powerpoint/2010/main" val="651760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 name="Rectangle 2"/>
          <p:cNvSpPr/>
          <p:nvPr/>
        </p:nvSpPr>
        <p:spPr>
          <a:xfrm>
            <a:off x="3371850" y="5925234"/>
            <a:ext cx="2905125" cy="646331"/>
          </a:xfrm>
          <a:prstGeom prst="rect">
            <a:avLst/>
          </a:prstGeom>
        </p:spPr>
        <p:txBody>
          <a:bodyPr wrap="square">
            <a:spAutoFit/>
          </a:bodyPr>
          <a:lstStyle/>
          <a:p>
            <a:r>
              <a:rPr lang="en-US" dirty="0">
                <a:hlinkClick r:id="rId4"/>
              </a:rPr>
              <a:t>https://goo.gl/o57K7g</a:t>
            </a:r>
            <a:endParaRPr lang="en-US" dirty="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a:t>Why be consistent from day 1?</a:t>
            </a:r>
          </a:p>
        </p:txBody>
      </p:sp>
    </p:spTree>
    <p:extLst>
      <p:ext uri="{BB962C8B-B14F-4D97-AF65-F5344CB8AC3E}">
        <p14:creationId xmlns:p14="http://schemas.microsoft.com/office/powerpoint/2010/main" val="8676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Functions</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 (SURF)</a:t>
            </a:r>
          </a:p>
          <a:p>
            <a:pPr lvl="1"/>
            <a:r>
              <a:rPr lang="en-US" altLang="en-US" dirty="0">
                <a:ea typeface="ＭＳ Ｐゴシック" charset="-128"/>
              </a:rPr>
              <a:t>Sustainable</a:t>
            </a:r>
          </a:p>
          <a:p>
            <a:pPr lvl="2"/>
            <a:r>
              <a:rPr lang="en-US" altLang="en-US" dirty="0">
                <a:ea typeface="ＭＳ Ｐゴシック" charset="-128"/>
              </a:rPr>
              <a:t>New version of Python (4.X)</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p:txBody>
      </p:sp>
    </p:spTree>
    <p:extLst>
      <p:ext uri="{BB962C8B-B14F-4D97-AF65-F5344CB8AC3E}">
        <p14:creationId xmlns:p14="http://schemas.microsoft.com/office/powerpoint/2010/main" val="1318337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229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p>
          <a:p>
            <a:pPr lvl="2"/>
            <a:r>
              <a:rPr lang="en-US" altLang="en-US" dirty="0">
                <a:ea typeface="ＭＳ Ｐゴシック" charset="-128"/>
              </a:rPr>
              <a:t>Why do you need to use different units?</a:t>
            </a: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13450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first/last</a:t>
            </a:r>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Tree>
    <p:extLst>
      <p:ext uri="{BB962C8B-B14F-4D97-AF65-F5344CB8AC3E}">
        <p14:creationId xmlns:p14="http://schemas.microsoft.com/office/powerpoint/2010/main" val="1229746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Global variables</a:t>
            </a:r>
          </a:p>
          <a:p>
            <a:pPr lvl="2"/>
            <a:r>
              <a:rPr lang="en-US" altLang="en-US" dirty="0">
                <a:ea typeface="ＭＳ Ｐゴシック" charset="-128"/>
              </a:rPr>
              <a:t>These shouldn’t be truly global, just global to a module’s namespace</a:t>
            </a:r>
          </a:p>
          <a:p>
            <a:pPr lvl="1"/>
            <a:r>
              <a:rPr lang="en-US" altLang="en-US" dirty="0">
                <a:ea typeface="ＭＳ Ｐゴシック" charset="-128"/>
              </a:rPr>
              <a:t>Function variables</a:t>
            </a:r>
          </a:p>
          <a:p>
            <a:pPr lvl="1"/>
            <a:r>
              <a:rPr lang="en-US" altLang="en-US" dirty="0">
                <a:ea typeface="ＭＳ Ｐゴシック" charset="-128"/>
              </a:rPr>
              <a:t>Function / method arguments</a:t>
            </a:r>
          </a:p>
          <a:p>
            <a:pPr lvl="1"/>
            <a:endParaRPr lang="en-US" altLang="en-US" dirty="0">
              <a:ea typeface="ＭＳ Ｐゴシック" charset="-128"/>
            </a:endParaRPr>
          </a:p>
          <a:p>
            <a:pPr lvl="2"/>
            <a:r>
              <a:rPr lang="en-US" altLang="en-US" dirty="0">
                <a:ea typeface="ＭＳ Ｐゴシック" charset="-128"/>
              </a:rPr>
              <a:t>All the above use lower case with words separated by underscores</a:t>
            </a:r>
          </a:p>
        </p:txBody>
      </p:sp>
    </p:spTree>
    <p:extLst>
      <p:ext uri="{BB962C8B-B14F-4D97-AF65-F5344CB8AC3E}">
        <p14:creationId xmlns:p14="http://schemas.microsoft.com/office/powerpoint/2010/main" val="18008434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Constants</a:t>
            </a:r>
          </a:p>
          <a:p>
            <a:pPr lvl="2"/>
            <a:r>
              <a:rPr lang="en-US" altLang="en-US" dirty="0">
                <a:ea typeface="ＭＳ Ｐゴシック" charset="-128"/>
              </a:rPr>
              <a:t>What is a constant?</a:t>
            </a:r>
          </a:p>
          <a:p>
            <a:pPr lvl="2"/>
            <a:endParaRPr lang="en-US" altLang="en-US" dirty="0">
              <a:ea typeface="ＭＳ Ｐゴシック" charset="-128"/>
            </a:endParaRPr>
          </a:p>
          <a:p>
            <a:pPr lvl="2"/>
            <a:r>
              <a:rPr lang="en-US" altLang="en-US" dirty="0">
                <a:ea typeface="ＭＳ Ｐゴシック" charset="-128"/>
              </a:rPr>
              <a:t>Some examples of where you might use constants?</a:t>
            </a: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Python has no specific capability for making a variable constant; all variables are </a:t>
            </a:r>
            <a:r>
              <a:rPr lang="en-US" altLang="en-US" dirty="0" err="1">
                <a:ea typeface="ＭＳ Ｐゴシック" charset="-128"/>
              </a:rPr>
              <a:t>reassignable</a:t>
            </a:r>
            <a:endParaRPr lang="en-US" altLang="en-US" dirty="0">
              <a:ea typeface="ＭＳ Ｐゴシック" charset="-128"/>
            </a:endParaRPr>
          </a:p>
          <a:p>
            <a:pPr lvl="2"/>
            <a:r>
              <a:rPr lang="en-US" altLang="en-US" dirty="0">
                <a:ea typeface="ＭＳ Ｐゴシック" charset="-128"/>
              </a:rPr>
              <a:t>To indicate a variable is a constant, use all CAPS, e.g.</a:t>
            </a:r>
          </a:p>
          <a:p>
            <a:pPr lvl="2"/>
            <a:endParaRPr lang="en-US" altLang="en-US" dirty="0">
              <a:ea typeface="ＭＳ Ｐゴシック" charset="-128"/>
            </a:endParaRP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0774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Constants</a:t>
            </a:r>
          </a:p>
          <a:p>
            <a:pPr lvl="2"/>
            <a:r>
              <a:rPr lang="en-US" altLang="en-US" dirty="0">
                <a:ea typeface="ＭＳ Ｐゴシック" charset="-128"/>
              </a:rPr>
              <a:t>Remember this ugly mess?  What could be a constant?</a:t>
            </a:r>
          </a:p>
          <a:p>
            <a:pPr lvl="2"/>
            <a:endParaRPr lang="en-US" altLang="en-US" dirty="0">
              <a:ea typeface="ＭＳ Ｐゴシック" charset="-128"/>
            </a:endParaRP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55</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176031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When naming functions and variables</a:t>
            </a:r>
            <a:r>
              <a:rPr lang="is-IS" altLang="en-US" dirty="0">
                <a:ea typeface="ＭＳ Ｐゴシック" charset="-128"/>
              </a:rPr>
              <a:t>…</a:t>
            </a:r>
          </a:p>
          <a:p>
            <a:pPr lvl="2"/>
            <a:r>
              <a:rPr lang="is-IS" altLang="en-US" dirty="0">
                <a:ea typeface="ＭＳ Ｐゴシック" charset="-128"/>
              </a:rPr>
              <a:t>Be consistent about pluralization / type I</a:t>
            </a:r>
            <a:r>
              <a:rPr lang="en-US" altLang="en-US" dirty="0">
                <a:ea typeface="ＭＳ Ｐゴシック" charset="-128"/>
              </a:rPr>
              <a:t>d</a:t>
            </a:r>
            <a:r>
              <a:rPr lang="is-IS" altLang="en-US" dirty="0">
                <a:ea typeface="ＭＳ Ｐゴシック" charset="-128"/>
              </a:rPr>
              <a:t>s</a:t>
            </a:r>
          </a:p>
          <a:p>
            <a:pPr lvl="2"/>
            <a:endParaRPr lang="is-IS" altLang="en-US" dirty="0">
              <a:ea typeface="ＭＳ Ｐゴシック" charset="-128"/>
            </a:endParaRPr>
          </a:p>
          <a:p>
            <a:pPr lvl="2"/>
            <a:endParaRPr lang="is-IS" altLang="en-US" dirty="0">
              <a:ea typeface="ＭＳ Ｐゴシック" charset="-128"/>
            </a:endParaRPr>
          </a:p>
          <a:p>
            <a:pPr lvl="2"/>
            <a:endParaRPr lang="is-IS" altLang="en-US" dirty="0">
              <a:ea typeface="ＭＳ Ｐゴシック" charset="-128"/>
            </a:endParaRPr>
          </a:p>
          <a:p>
            <a:pPr lvl="2"/>
            <a:endParaRPr lang="is-IS" altLang="en-US" dirty="0">
              <a:ea typeface="ＭＳ Ｐゴシック" charset="-128"/>
            </a:endParaRPr>
          </a:p>
          <a:p>
            <a:pPr lvl="2"/>
            <a:r>
              <a:rPr lang="is-IS" altLang="en-US" dirty="0">
                <a:ea typeface="ＭＳ Ｐゴシック" charset="-128"/>
              </a:rPr>
              <a:t>Which do you prefer and why?</a:t>
            </a:r>
          </a:p>
          <a:p>
            <a:pPr lvl="2"/>
            <a:r>
              <a:rPr lang="is-IS" altLang="en-US" dirty="0">
                <a:ea typeface="ＭＳ Ｐゴシック" charset="-128"/>
              </a:rPr>
              <a:t>Given your choise for the above, what would I name a variable that contained a collection of times? </a:t>
            </a:r>
            <a:r>
              <a:rPr lang="en-US" altLang="en-US" dirty="0">
                <a:ea typeface="ＭＳ Ｐゴシック" charset="-128"/>
              </a:rPr>
              <a:t>U</a:t>
            </a:r>
            <a:r>
              <a:rPr lang="is-IS" altLang="en-US" dirty="0">
                <a:ea typeface="ＭＳ Ｐゴシック" charset="-128"/>
              </a:rPr>
              <a:t>sers? </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24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There is a lot more detail in the PEP8 spec (on the syllabus)</a:t>
            </a:r>
            <a:r>
              <a:rPr lang="is-IS" altLang="en-US" dirty="0">
                <a:ea typeface="ＭＳ Ｐゴシック" charset="-128"/>
              </a:rPr>
              <a:t>… E.g.  Why is this not only bad style but potentially buggy?</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1386753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Correct version</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968983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Recommendations</a:t>
            </a:r>
          </a:p>
          <a:p>
            <a:pPr lvl="1"/>
            <a:r>
              <a:rPr lang="en-US" dirty="0"/>
              <a:t>This section is highly recommended</a:t>
            </a:r>
          </a:p>
          <a:p>
            <a:pPr lvl="1"/>
            <a:r>
              <a:rPr lang="en-US" altLang="en-US" dirty="0">
                <a:ea typeface="ＭＳ Ｐゴシック" charset="-128"/>
                <a:hlinkClick r:id="rId3"/>
              </a:rPr>
              <a:t>https://www.python.org/dev/peps/pep-0008/#id46</a:t>
            </a:r>
            <a:endParaRPr lang="en-US" altLang="en-US" dirty="0">
              <a:ea typeface="ＭＳ Ｐゴシック" charset="-128"/>
            </a:endParaRPr>
          </a:p>
          <a:p>
            <a:pPr lvl="1"/>
            <a:r>
              <a:rPr lang="en-US" altLang="en-US" dirty="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p>
          <a:p>
            <a:pPr lvl="1"/>
            <a:endParaRPr lang="en-US" altLang="en-US" dirty="0">
              <a:ea typeface="ＭＳ Ｐゴシック" charset="-128"/>
            </a:endParaRPr>
          </a:p>
          <a:p>
            <a:pPr lvl="1"/>
            <a:r>
              <a:rPr lang="en-US" altLang="en-US" dirty="0">
                <a:ea typeface="ＭＳ Ｐゴシック" charset="-128"/>
              </a:rPr>
              <a:t>E.g. </a:t>
            </a:r>
            <a:r>
              <a:rPr lang="en-US" dirty="0"/>
              <a:t>For sequences, (strings, lists, tuples), use the fact that empty sequences are false.</a:t>
            </a:r>
            <a:endParaRPr lang="en-US" altLang="en-US" dirty="0">
              <a:ea typeface="ＭＳ Ｐゴシック" charset="-128"/>
            </a:endParaRPr>
          </a:p>
          <a:p>
            <a:pPr lvl="1"/>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It doesn’t change how the code works</a:t>
            </a:r>
          </a:p>
          <a:p>
            <a:r>
              <a:rPr lang="en-US" altLang="en-US" dirty="0">
                <a:ea typeface="ＭＳ Ｐゴシック" charset="-128"/>
              </a:rPr>
              <a:t>It makes the code a lot more approachable for the next person</a:t>
            </a:r>
          </a:p>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p:spTree>
    <p:extLst>
      <p:ext uri="{BB962C8B-B14F-4D97-AF65-F5344CB8AC3E}">
        <p14:creationId xmlns:p14="http://schemas.microsoft.com/office/powerpoint/2010/main" val="9115983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p>
        </p:txBody>
      </p:sp>
    </p:spTree>
    <p:extLst>
      <p:ext uri="{BB962C8B-B14F-4D97-AF65-F5344CB8AC3E}">
        <p14:creationId xmlns:p14="http://schemas.microsoft.com/office/powerpoint/2010/main" val="16214902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Survey…</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https://tinyurl.com</a:t>
            </a:r>
            <a:r>
              <a:rPr lang="en-US" altLang="en-US">
                <a:ea typeface="ＭＳ Ｐゴシック" charset="-128"/>
              </a:rPr>
              <a:t>/2022PyStandardsDoc</a:t>
            </a:r>
            <a:endParaRPr lang="en-US" altLang="en-US" dirty="0">
              <a:ea typeface="ＭＳ Ｐゴシック" charset="-128"/>
            </a:endParaRPr>
          </a:p>
        </p:txBody>
      </p:sp>
    </p:spTree>
    <p:extLst>
      <p:ext uri="{BB962C8B-B14F-4D97-AF65-F5344CB8AC3E}">
        <p14:creationId xmlns:p14="http://schemas.microsoft.com/office/powerpoint/2010/main" val="865569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.md</a:t>
            </a:r>
          </a:p>
          <a:p>
            <a:pPr lvl="1"/>
            <a:r>
              <a:rPr lang="en-US" altLang="en-US" dirty="0">
                <a:ea typeface="ＭＳ Ｐゴシック" charset="-128"/>
              </a:rPr>
              <a:t>.md files are Markdown</a:t>
            </a:r>
          </a:p>
          <a:p>
            <a:pPr lvl="1"/>
            <a:r>
              <a:rPr lang="en-US" altLang="en-US" dirty="0">
                <a:ea typeface="ＭＳ Ｐゴシック" charset="-128"/>
              </a:rPr>
              <a:t>Markdown is a lightweight text formatting language for producing mildly styled text</a:t>
            </a:r>
          </a:p>
          <a:p>
            <a:pPr lvl="1"/>
            <a:r>
              <a:rPr lang="en-US" altLang="en-US" dirty="0">
                <a:ea typeface="ＭＳ Ｐゴシック" charset="-128"/>
              </a:rPr>
              <a:t>Ubiquitous (</a:t>
            </a:r>
            <a:r>
              <a:rPr lang="en-US" altLang="en-US" dirty="0" err="1">
                <a:ea typeface="ＭＳ Ｐゴシック" charset="-128"/>
              </a:rPr>
              <a:t>github.io</a:t>
            </a:r>
            <a:r>
              <a:rPr lang="en-US" altLang="en-US" dirty="0">
                <a:ea typeface="ＭＳ Ｐゴシック" charset="-128"/>
              </a:rPr>
              <a:t>, </a:t>
            </a:r>
            <a:r>
              <a:rPr lang="en-US" altLang="en-US" dirty="0" err="1">
                <a:ea typeface="ＭＳ Ｐゴシック" charset="-128"/>
              </a:rPr>
              <a:t>README.md</a:t>
            </a:r>
            <a:r>
              <a:rPr lang="en-US" altLang="en-US" dirty="0">
                <a:ea typeface="ＭＳ Ｐゴシック" charset="-128"/>
              </a:rPr>
              <a:t>, etc.)</a:t>
            </a:r>
          </a:p>
          <a:p>
            <a:pPr lvl="1"/>
            <a:endParaRPr lang="en-US" altLang="en-US" dirty="0">
              <a:ea typeface="ＭＳ Ｐゴシック" charset="-128"/>
            </a:endParaRPr>
          </a:p>
          <a:p>
            <a:pPr lvl="1"/>
            <a:r>
              <a:rPr lang="en-US" altLang="en-US" dirty="0">
                <a:ea typeface="ＭＳ Ｐゴシック" charset="-128"/>
              </a:rPr>
              <a:t>E.g.  Google markdown editor browser</a:t>
            </a:r>
          </a:p>
          <a:p>
            <a:pPr lvl="2"/>
            <a:r>
              <a:rPr lang="en-US" altLang="en-US" dirty="0">
                <a:ea typeface="ＭＳ Ｐゴシック" charset="-128"/>
                <a:hlinkClick r:id="rId3"/>
              </a:rPr>
              <a:t>http://dillinger.io</a:t>
            </a:r>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What kind of stuff going in a repositories </a:t>
            </a:r>
            <a:r>
              <a:rPr lang="en-US" altLang="en-US" dirty="0" err="1">
                <a:ea typeface="ＭＳ Ｐゴシック" charset="-128"/>
              </a:rPr>
              <a:t>README.md</a:t>
            </a:r>
            <a:r>
              <a:rPr lang="en-US" altLang="en-US" dirty="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a:ea typeface="ＭＳ Ｐゴシック" charset="-128"/>
                <a:hlinkClick r:id="rId3"/>
              </a:rPr>
              <a:t>https://github.com/kallisons/NOAH_LSM_Mussel_v2.0</a:t>
            </a:r>
            <a:endParaRPr lang="en-US" altLang="en-US" sz="2800"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a:ea typeface="ＭＳ Ｐゴシック" charset="-128"/>
              </a:rPr>
              <a:t>Python</a:t>
            </a: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a:ea typeface="ＭＳ Ｐゴシック" charset="-128"/>
            </a:endParaRPr>
          </a:p>
          <a:p>
            <a:pPr marL="457200" lvl="1" indent="0">
              <a:buNone/>
            </a:pPr>
            <a:r>
              <a:rPr lang="en-US" altLang="en-US" dirty="0">
                <a:ea typeface="ＭＳ Ｐゴシック" charset="-128"/>
              </a:rPr>
              <a:t>Some examples 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p>
          <a:p>
            <a:pPr marL="0" indent="0">
              <a:buFont typeface="Arial" charset="0"/>
              <a:buNone/>
              <a:defRPr/>
            </a:pPr>
            <a:r>
              <a:rPr lang="en-US" sz="1400" dirty="0">
                <a:latin typeface="Courier"/>
                <a:cs typeface="Courier"/>
              </a:rPr>
              <a:t>% For the brave souls who get this far: You are the chosen ones,</a:t>
            </a:r>
          </a:p>
          <a:p>
            <a:pPr marL="0" indent="0">
              <a:buFont typeface="Arial" charset="0"/>
              <a:buNone/>
              <a:defRPr/>
            </a:pPr>
            <a:r>
              <a:rPr lang="en-US" sz="1400" dirty="0">
                <a:latin typeface="Courier"/>
                <a:cs typeface="Courier"/>
              </a:rPr>
              <a:t>% the valiant knights of programming who toil away, without rest,</a:t>
            </a:r>
          </a:p>
          <a:p>
            <a:pPr marL="0" indent="0">
              <a:buFont typeface="Arial" charset="0"/>
              <a:buNone/>
              <a:defRPr/>
            </a:pPr>
            <a:r>
              <a:rPr lang="en-US" sz="1400" dirty="0">
                <a:latin typeface="Courier"/>
                <a:cs typeface="Courier"/>
              </a:rPr>
              <a:t>% fixing our most awful code. To you, true saviors, kings of men,</a:t>
            </a:r>
          </a:p>
          <a:p>
            <a:pPr marL="0" indent="0">
              <a:buFont typeface="Arial" charset="0"/>
              <a:buNone/>
              <a:defRPr/>
            </a:pPr>
            <a:r>
              <a:rPr lang="en-US" sz="1400" dirty="0">
                <a:latin typeface="Courier"/>
                <a:cs typeface="Courier"/>
              </a:rPr>
              <a:t>% I say this: never </a:t>
            </a:r>
            <a:r>
              <a:rPr lang="en-US" sz="1400" dirty="0" err="1">
                <a:latin typeface="Courier"/>
                <a:cs typeface="Courier"/>
              </a:rPr>
              <a:t>gonna</a:t>
            </a:r>
            <a:r>
              <a:rPr lang="en-US" sz="1400" dirty="0">
                <a:latin typeface="Courier"/>
                <a:cs typeface="Courier"/>
              </a:rPr>
              <a:t> give you up, never </a:t>
            </a:r>
            <a:r>
              <a:rPr lang="en-US" sz="1400" dirty="0" err="1">
                <a:latin typeface="Courier"/>
                <a:cs typeface="Courier"/>
              </a:rPr>
              <a:t>gonna</a:t>
            </a:r>
            <a:r>
              <a:rPr lang="en-US" sz="1400" dirty="0">
                <a:latin typeface="Courier"/>
                <a:cs typeface="Courier"/>
              </a:rPr>
              <a:t> let you down,</a:t>
            </a:r>
          </a:p>
          <a:p>
            <a:pPr marL="0" indent="0">
              <a:buFont typeface="Arial" charset="0"/>
              <a:buNone/>
              <a:defRPr/>
            </a:pPr>
            <a:r>
              <a:rPr lang="en-US" sz="1400" dirty="0">
                <a:latin typeface="Courier"/>
                <a:cs typeface="Courier"/>
              </a:rPr>
              <a:t>% never </a:t>
            </a:r>
            <a:r>
              <a:rPr lang="en-US" sz="1400" dirty="0" err="1">
                <a:latin typeface="Courier"/>
                <a:cs typeface="Courier"/>
              </a:rPr>
              <a:t>gonna</a:t>
            </a:r>
            <a:r>
              <a:rPr lang="en-US" sz="1400" dirty="0">
                <a:latin typeface="Courier"/>
                <a:cs typeface="Courier"/>
              </a:rPr>
              <a:t> run around and desert you. Never </a:t>
            </a:r>
            <a:r>
              <a:rPr lang="en-US" sz="1400" dirty="0" err="1">
                <a:latin typeface="Courier"/>
                <a:cs typeface="Courier"/>
              </a:rPr>
              <a:t>gonna</a:t>
            </a:r>
            <a:r>
              <a:rPr lang="en-US" sz="1400" dirty="0">
                <a:latin typeface="Courier"/>
                <a:cs typeface="Courier"/>
              </a:rPr>
              <a:t> make you cry,</a:t>
            </a:r>
          </a:p>
          <a:p>
            <a:pPr marL="0" indent="0">
              <a:buFont typeface="Arial" charset="0"/>
              <a:buNone/>
              <a:defRPr/>
            </a:pPr>
            <a:r>
              <a:rPr lang="en-US" sz="1400" dirty="0">
                <a:latin typeface="Courier"/>
                <a:cs typeface="Courier"/>
              </a:rPr>
              <a:t>% never </a:t>
            </a:r>
            <a:r>
              <a:rPr lang="en-US" sz="1400" dirty="0" err="1">
                <a:latin typeface="Courier"/>
                <a:cs typeface="Courier"/>
              </a:rPr>
              <a:t>gonna</a:t>
            </a:r>
            <a:r>
              <a:rPr lang="en-US" sz="1400" dirty="0">
                <a:latin typeface="Courier"/>
                <a:cs typeface="Courier"/>
              </a:rPr>
              <a:t> say goodbye. Never </a:t>
            </a:r>
            <a:r>
              <a:rPr lang="en-US" sz="1400" dirty="0" err="1">
                <a:latin typeface="Courier"/>
                <a:cs typeface="Courier"/>
              </a:rPr>
              <a:t>gonna</a:t>
            </a:r>
            <a:r>
              <a:rPr lang="en-US" sz="1400" dirty="0">
                <a:latin typeface="Courier"/>
                <a:cs typeface="Courier"/>
              </a:rPr>
              <a:t> tell a lie and hurt you.</a:t>
            </a:r>
          </a:p>
          <a:p>
            <a:pPr marL="0" indent="0">
              <a:buFont typeface="Arial" charset="0"/>
              <a:buNone/>
              <a:defRPr/>
            </a:pPr>
            <a:r>
              <a:rPr lang="en-US" sz="1400" dirty="0">
                <a:latin typeface="Courier"/>
                <a:cs typeface="Courier"/>
              </a:rPr>
              <a:t>%</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 drunk, fix later</a:t>
            </a:r>
          </a:p>
          <a:p>
            <a:pPr marL="457200" lvl="1"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Dear maintainer:</a:t>
            </a: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Once you are done trying to 'optimize' this routine,</a:t>
            </a:r>
          </a:p>
          <a:p>
            <a:pPr marL="0" indent="0">
              <a:buFont typeface="Arial" charset="0"/>
              <a:buNone/>
              <a:defRPr/>
            </a:pPr>
            <a:r>
              <a:rPr lang="en-US" sz="1400" dirty="0">
                <a:latin typeface="Courier"/>
                <a:cs typeface="Courier"/>
              </a:rPr>
              <a:t>% and have realized what a terrible mistake that was,</a:t>
            </a:r>
          </a:p>
          <a:p>
            <a:pPr marL="0" indent="0">
              <a:buFont typeface="Arial" charset="0"/>
              <a:buNone/>
              <a:defRPr/>
            </a:pPr>
            <a:r>
              <a:rPr lang="en-US" sz="1400" dirty="0">
                <a:latin typeface="Courier"/>
                <a:cs typeface="Courier"/>
              </a:rPr>
              <a:t>% please increment the following counter as a warning</a:t>
            </a:r>
          </a:p>
          <a:p>
            <a:pPr marL="0" indent="0">
              <a:buFont typeface="Arial" charset="0"/>
              <a:buNone/>
              <a:defRPr/>
            </a:pPr>
            <a:r>
              <a:rPr lang="en-US" sz="1400" dirty="0">
                <a:latin typeface="Courier"/>
                <a:cs typeface="Courier"/>
              </a:rPr>
              <a:t>% to the next guy:</a:t>
            </a: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a:t>
            </a:r>
            <a:r>
              <a:rPr lang="en-US" sz="1400" dirty="0" err="1">
                <a:latin typeface="Courier"/>
                <a:cs typeface="Courier"/>
              </a:rPr>
              <a:t>total_hours_wasted_here</a:t>
            </a:r>
            <a:r>
              <a:rPr lang="en-US" sz="1400" dirty="0">
                <a:latin typeface="Courier"/>
                <a:cs typeface="Courier"/>
              </a:rPr>
              <a:t> = 42</a:t>
            </a:r>
          </a:p>
          <a:p>
            <a:pPr marL="0" indent="0">
              <a:buFont typeface="Arial" charset="0"/>
              <a:buNone/>
              <a:defRPr/>
            </a:pPr>
            <a:r>
              <a:rPr lang="en-US" sz="1400" dirty="0">
                <a:latin typeface="Courier"/>
                <a:cs typeface="Courier"/>
              </a:rPr>
              <a:t>% </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true = false;</a:t>
            </a:r>
          </a:p>
          <a:p>
            <a:pPr marL="0" indent="0">
              <a:buFont typeface="Arial" charset="0"/>
              <a:buNone/>
              <a:defRPr/>
            </a:pPr>
            <a:r>
              <a:rPr lang="en-US" sz="1400" dirty="0">
                <a:latin typeface="Courier"/>
                <a:cs typeface="Courier"/>
              </a:rPr>
              <a:t>% Happy debugging suckers</a:t>
            </a:r>
          </a:p>
          <a:p>
            <a:pPr marL="457200" lvl="1" indent="0">
              <a:buFont typeface="Arial" charset="0"/>
              <a:buNone/>
              <a:defRPr/>
            </a:pPr>
            <a:endParaRPr lang="en-US" sz="1400" dirty="0">
              <a:latin typeface="Courier"/>
              <a:cs typeface="Courier"/>
            </a:endParaRPr>
          </a:p>
          <a:p>
            <a:pPr marL="57150" indent="0">
              <a:buFont typeface="Arial" charset="0"/>
              <a:buNone/>
              <a:defRPr/>
            </a:pPr>
            <a:r>
              <a:rPr lang="en-US" sz="1200" dirty="0">
                <a:latin typeface="Courier"/>
                <a:cs typeface="Courier"/>
                <a:hlinkClick r:id="rId3"/>
              </a:rPr>
              <a:t>http://stackoverflow.com/questions/184618/what-is-the-best-comment-in-source-code-you-have-ever-encountered</a:t>
            </a:r>
            <a:endParaRPr lang="en-US" sz="1200" dirty="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experience and habit forming</a:t>
            </a: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headers</a:t>
            </a:r>
          </a:p>
        </p:txBody>
      </p:sp>
    </p:spTree>
    <p:extLst>
      <p:ext uri="{BB962C8B-B14F-4D97-AF65-F5344CB8AC3E}">
        <p14:creationId xmlns:p14="http://schemas.microsoft.com/office/powerpoint/2010/main" val="181516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Tree>
    <p:extLst>
      <p:ext uri="{BB962C8B-B14F-4D97-AF65-F5344CB8AC3E}">
        <p14:creationId xmlns:p14="http://schemas.microsoft.com/office/powerpoint/2010/main" val="2097918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1037393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code</a:t>
            </a:r>
          </a:p>
          <a:p>
            <a:pPr lvl="2"/>
            <a:endParaRPr lang="en-US" altLang="en-US" dirty="0">
              <a:ea typeface="ＭＳ Ｐゴシック" charset="-128"/>
            </a:endParaRPr>
          </a:p>
          <a:p>
            <a:pPr lvl="2"/>
            <a:r>
              <a:rPr lang="en-US" altLang="en-US" dirty="0">
                <a:ea typeface="ＭＳ Ｐゴシック" charset="-128"/>
              </a:rPr>
              <a:t>Generally unnecessary (as above)</a:t>
            </a:r>
          </a:p>
          <a:p>
            <a:pPr lvl="2"/>
            <a:r>
              <a:rPr lang="en-US" altLang="en-US" dirty="0">
                <a:ea typeface="ＭＳ Ｐゴシック" charset="-128"/>
              </a:rPr>
              <a:t>Inhibit readability</a:t>
            </a: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Wrong comments are bugs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updating code, don’t forget to update the comments</a:t>
            </a: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Don’t 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Don’t 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Problems 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Problems 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79</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Most important rule of any style</a:t>
            </a:r>
          </a:p>
          <a:p>
            <a:pPr lvl="1"/>
            <a:r>
              <a:rPr lang="en-US" altLang="en-US" dirty="0">
                <a:ea typeface="ＭＳ Ｐゴシック" charset="-128"/>
              </a:rPr>
              <a:t>Consistency</a:t>
            </a:r>
          </a:p>
          <a:p>
            <a:pPr lvl="2"/>
            <a:r>
              <a:rPr lang="en-US" altLang="en-US" dirty="0">
                <a:ea typeface="ＭＳ Ｐゴシック" charset="-128"/>
              </a:rPr>
              <a:t>If you make a particular decision about a style guide, use it consistently</a:t>
            </a:r>
          </a:p>
          <a:p>
            <a:pPr lvl="2"/>
            <a:r>
              <a:rPr lang="en-US" altLang="en-US" dirty="0">
                <a:ea typeface="ＭＳ Ｐゴシック" charset="-128"/>
              </a:rPr>
              <a:t>Always</a:t>
            </a:r>
          </a:p>
          <a:p>
            <a:pPr lvl="2"/>
            <a:r>
              <a:rPr lang="en-US" altLang="en-US" dirty="0">
                <a:ea typeface="ＭＳ Ｐゴシック" charset="-128"/>
              </a:rPr>
              <a:t>Forever</a:t>
            </a: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a:ea typeface="ＭＳ Ｐゴシック" charset="0"/>
                <a:cs typeface="ＭＳ Ｐゴシック" charset="0"/>
              </a:rPr>
              <a:t>Good comments</a:t>
            </a: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a:ea typeface="ＭＳ Ｐゴシック" charset="0"/>
              <a:cs typeface="ＭＳ Ｐゴシック" charset="0"/>
            </a:endParaRPr>
          </a:p>
          <a:p>
            <a:pPr lvl="2">
              <a:defRPr/>
            </a:pPr>
            <a:r>
              <a:rPr lang="en-US" dirty="0">
                <a:ea typeface="ＭＳ Ｐゴシック" charset="0"/>
                <a:cs typeface="ＭＳ Ｐゴシック" charset="0"/>
              </a:rPr>
              <a:t>Note how the block is commented</a:t>
            </a:r>
          </a:p>
          <a:p>
            <a:pPr lvl="2">
              <a:defRPr/>
            </a:pPr>
            <a:r>
              <a:rPr lang="en-US" dirty="0">
                <a:ea typeface="ＭＳ Ｐゴシック" charset="0"/>
                <a:cs typeface="ＭＳ Ｐゴシック" charset="0"/>
              </a:rPr>
              <a:t>The code itself reads clearly enough</a:t>
            </a:r>
          </a:p>
          <a:p>
            <a:pPr lvl="2">
              <a:defRPr/>
            </a:pPr>
            <a:r>
              <a:rPr lang="en-US" dirty="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a:ea typeface="ＭＳ Ｐゴシック" charset="-128"/>
            </a:endParaRPr>
          </a:p>
          <a:p>
            <a:pPr lvl="1"/>
            <a:r>
              <a:rPr lang="en-US" dirty="0"/>
              <a:t>You should use two spaces after a sentence-ending period.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a:latin typeface="+mn-lt"/>
                <a:ea typeface="Arial" charset="0"/>
                <a:cs typeface="Arial" charset="0"/>
              </a:rPr>
              <a:t>				follow </a:t>
            </a:r>
            <a:r>
              <a:rPr lang="en-US" sz="2800" dirty="0" err="1">
                <a:latin typeface="+mn-lt"/>
                <a:ea typeface="Arial" charset="0"/>
                <a:cs typeface="Arial" charset="0"/>
              </a:rPr>
              <a:t>Strunk</a:t>
            </a:r>
            <a:r>
              <a:rPr lang="en-US" sz="2800" dirty="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String literal as the first statement in</a:t>
            </a:r>
          </a:p>
          <a:p>
            <a:pPr lvl="2"/>
            <a:r>
              <a:rPr lang="en-US" altLang="en-US" dirty="0">
                <a:ea typeface="ＭＳ Ｐゴシック" charset="-128"/>
              </a:rPr>
              <a:t>Modules</a:t>
            </a:r>
          </a:p>
          <a:p>
            <a:pPr lvl="2"/>
            <a:r>
              <a:rPr lang="en-US" altLang="en-US" dirty="0">
                <a:ea typeface="ＭＳ Ｐゴシック" charset="-128"/>
              </a:rPr>
              <a:t>Functions</a:t>
            </a:r>
          </a:p>
          <a:p>
            <a:pPr lvl="2"/>
            <a:r>
              <a:rPr lang="en-US" altLang="en-US" dirty="0">
                <a:ea typeface="ＭＳ Ｐゴシック" charset="-128"/>
              </a:rPr>
              <a:t>Classes</a:t>
            </a:r>
          </a:p>
          <a:p>
            <a:pPr marL="0" indent="0">
              <a:buNone/>
            </a:pPr>
            <a:r>
              <a:rPr lang="en-US" altLang="en-US" dirty="0">
                <a:ea typeface="ＭＳ Ｐゴシック" charset="-128"/>
                <a:hlinkClick r:id="rId3"/>
              </a:rPr>
              <a:t>  https://www.python.org/dev/peps/pep-0257/</a:t>
            </a:r>
            <a:endParaRPr lang="en-US" altLang="en-US" dirty="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They are triple quoted strings</a:t>
            </a:r>
          </a:p>
          <a:p>
            <a:pPr lvl="1"/>
            <a:r>
              <a:rPr lang="en-US" altLang="en-US" dirty="0">
                <a:ea typeface="ＭＳ Ｐゴシック" charset="-128"/>
              </a:rPr>
              <a:t>What kind of quotes to use?</a:t>
            </a:r>
          </a:p>
          <a:p>
            <a:pPr lvl="1"/>
            <a:endParaRPr lang="en-US" altLang="en-US" dirty="0">
              <a:ea typeface="ＭＳ Ｐゴシック" charset="-128"/>
            </a:endParaRPr>
          </a:p>
          <a:p>
            <a:pPr lvl="1"/>
            <a:r>
              <a:rPr lang="en-US" altLang="en-US" dirty="0">
                <a:ea typeface="ＭＳ Ｐゴシック" charset="-128"/>
              </a:rPr>
              <a:t>They can be processed by the </a:t>
            </a:r>
            <a:r>
              <a:rPr lang="en-US" altLang="en-US" i="1" dirty="0" err="1">
                <a:ea typeface="ＭＳ Ｐゴシック" charset="-128"/>
              </a:rPr>
              <a:t>docutils</a:t>
            </a:r>
            <a:r>
              <a:rPr lang="en-US" altLang="en-US" dirty="0">
                <a:ea typeface="ＭＳ Ｐゴシック" charset="-128"/>
              </a:rPr>
              <a:t> package into HTML, </a:t>
            </a:r>
            <a:r>
              <a:rPr lang="en-US" altLang="en-US" dirty="0" err="1">
                <a:ea typeface="ＭＳ Ｐゴシック" charset="-128"/>
              </a:rPr>
              <a:t>LaTeX</a:t>
            </a:r>
            <a:r>
              <a:rPr lang="en-US" altLang="en-US" dirty="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a:ea typeface="ＭＳ Ｐゴシック" charset="-128"/>
              </a:rPr>
              <a:t>They should be phrases (end in period).</a:t>
            </a: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One line doc strings are OK for simple stuff.</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Multiline </a:t>
            </a:r>
            <a:r>
              <a:rPr lang="en-US" altLang="en-US" dirty="0" err="1">
                <a:ea typeface="ＭＳ Ｐゴシック" charset="-128"/>
              </a:rPr>
              <a:t>docstrings</a:t>
            </a:r>
            <a:r>
              <a:rPr lang="en-US" altLang="en-US" dirty="0">
                <a:ea typeface="ＭＳ Ｐゴシック" charset="-128"/>
              </a:rPr>
              <a:t> are more of the norm</a:t>
            </a: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scripts intended to be called from the command line, the </a:t>
            </a:r>
            <a:r>
              <a:rPr lang="en-US" altLang="en-US" dirty="0" err="1">
                <a:ea typeface="ＭＳ Ｐゴシック" charset="-128"/>
              </a:rPr>
              <a:t>docstring</a:t>
            </a:r>
            <a:r>
              <a:rPr lang="en-US" altLang="en-US" dirty="0">
                <a:ea typeface="ＭＳ Ｐゴシック" charset="-128"/>
              </a:rPr>
              <a:t> at the top of the file should be a usage message for the script.</a:t>
            </a: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modules and packages, </a:t>
            </a:r>
            <a:r>
              <a:rPr lang="en-US" dirty="0"/>
              <a:t>list the classes, exceptions and functions (and any other objects) that are exported by the module, with a one-line summary of each. </a:t>
            </a:r>
          </a:p>
          <a:p>
            <a:pPr lvl="1"/>
            <a:endParaRPr lang="en-US" altLang="en-US" dirty="0">
              <a:ea typeface="ＭＳ Ｐゴシック" charset="-128"/>
            </a:endParaRPr>
          </a:p>
          <a:p>
            <a:pPr lvl="1"/>
            <a:r>
              <a:rPr lang="en-US" altLang="en-US" dirty="0">
                <a:ea typeface="ＭＳ Ｐゴシック" charset="-128"/>
              </a:rPr>
              <a:t>Looking at </a:t>
            </a:r>
            <a:r>
              <a:rPr lang="en-US" altLang="en-US" dirty="0" err="1">
                <a:ea typeface="ＭＳ Ｐゴシック" charset="-128"/>
              </a:rPr>
              <a:t>scikit</a:t>
            </a:r>
            <a:r>
              <a:rPr lang="en-US" altLang="en-US" dirty="0">
                <a:ea typeface="ＭＳ Ｐゴシック" charset="-128"/>
              </a:rPr>
              <a:t> learn and </a:t>
            </a:r>
            <a:r>
              <a:rPr lang="en-US" altLang="en-US" dirty="0" err="1">
                <a:ea typeface="ＭＳ Ｐゴシック" charset="-128"/>
              </a:rPr>
              <a:t>seaborn</a:t>
            </a:r>
            <a:r>
              <a:rPr lang="en-US" altLang="en-US" dirty="0">
                <a:ea typeface="ＭＳ Ｐゴシック" charset="-128"/>
              </a:rPr>
              <a:t> (as examples) this didn’t seem to be the norm.  However,</a:t>
            </a: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b="1" dirty="0">
                <a:ea typeface="ＭＳ Ｐゴシック" charset="-128"/>
              </a:rPr>
              <a:t>Most importantly</a:t>
            </a:r>
            <a:r>
              <a:rPr lang="is-IS" altLang="en-US" b="1" dirty="0">
                <a:ea typeface="ＭＳ Ｐゴシック" charset="-128"/>
              </a:rPr>
              <a:t>… </a:t>
            </a:r>
            <a:r>
              <a:rPr lang="is-IS" altLang="en-US" dirty="0">
                <a:ea typeface="ＭＳ Ｐゴシック" charset="-128"/>
              </a:rPr>
              <a:t>For functions and methods, </a:t>
            </a:r>
            <a:r>
              <a:rPr lang="en-US" dirty="0"/>
              <a:t>it should summarize its behavior and document its arguments, return value(s), </a:t>
            </a:r>
            <a:r>
              <a:rPr lang="en-US" dirty="0">
                <a:solidFill>
                  <a:srgbClr val="FF0000"/>
                </a:solidFill>
              </a:rPr>
              <a:t>side effects</a:t>
            </a:r>
            <a:r>
              <a:rPr lang="en-US" dirty="0"/>
              <a:t>, exceptions raised.</a:t>
            </a:r>
          </a:p>
          <a:p>
            <a:pPr lvl="1"/>
            <a:endParaRPr lang="en-US" altLang="en-US" dirty="0">
              <a:ea typeface="ＭＳ Ｐゴシック" charset="-128"/>
            </a:endParaRPr>
          </a:p>
          <a:p>
            <a:pPr lvl="1"/>
            <a:r>
              <a:rPr lang="en-US" altLang="en-US" dirty="0">
                <a:ea typeface="ＭＳ Ｐゴシック" charset="-128"/>
              </a:rPr>
              <a:t>Example from </a:t>
            </a:r>
            <a:r>
              <a:rPr lang="en-US" altLang="en-US" dirty="0" err="1">
                <a:ea typeface="ＭＳ Ｐゴシック" charset="-128"/>
              </a:rPr>
              <a:t>scikit</a:t>
            </a:r>
            <a:r>
              <a:rPr lang="en-US" altLang="en-US" dirty="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a:hlinkClick r:id="rId3"/>
              </a:rPr>
              <a:t>https://github.com/scikit-learn/scikit-learn/blob/master/sklearn/cluster/dbscan_.py</a:t>
            </a:r>
            <a:endParaRPr lang="en-US" dirty="0"/>
          </a:p>
          <a:p>
            <a:endParaRPr lang="en-US" dirty="0"/>
          </a:p>
        </p:txBody>
      </p:sp>
    </p:spTree>
    <p:extLst>
      <p:ext uri="{BB962C8B-B14F-4D97-AF65-F5344CB8AC3E}">
        <p14:creationId xmlns:p14="http://schemas.microsoft.com/office/powerpoint/2010/main" val="1261451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Python Style</a:t>
            </a:r>
          </a:p>
        </p:txBody>
      </p:sp>
      <p:sp>
        <p:nvSpPr>
          <p:cNvPr id="26626" name="Content Placeholder 2"/>
          <p:cNvSpPr>
            <a:spLocks noGrp="1"/>
          </p:cNvSpPr>
          <p:nvPr>
            <p:ph idx="1"/>
          </p:nvPr>
        </p:nvSpPr>
        <p:spPr bwMode="auto">
          <a:xfrm>
            <a:off x="457200" y="1371600"/>
            <a:ext cx="8229600" cy="5211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There isn’t only one ‘style’</a:t>
            </a:r>
          </a:p>
          <a:p>
            <a:pPr lvl="1"/>
            <a:r>
              <a:rPr lang="en-US" altLang="en-US" dirty="0">
                <a:ea typeface="ＭＳ Ｐゴシック" charset="-128"/>
              </a:rPr>
              <a:t>Most common: PEP8</a:t>
            </a:r>
          </a:p>
          <a:p>
            <a:pPr lvl="2"/>
            <a:r>
              <a:rPr lang="en-US" altLang="en-US" dirty="0">
                <a:ea typeface="ＭＳ Ｐゴシック" charset="-128"/>
              </a:rPr>
              <a:t>Python Enhancement Proposal #8</a:t>
            </a:r>
          </a:p>
          <a:p>
            <a:pPr lvl="2"/>
            <a:r>
              <a:rPr lang="en-US" altLang="en-US" dirty="0">
                <a:latin typeface="+mj-lt"/>
                <a:ea typeface="Courier New" charset="0"/>
                <a:cs typeface="Courier New" charset="0"/>
                <a:hlinkClick r:id="rId3"/>
              </a:rPr>
              <a:t>https://www.python.org/dev/peps/pep-0008/</a:t>
            </a:r>
            <a:endParaRPr lang="en-US" altLang="en-US" dirty="0">
              <a:latin typeface="+mj-lt"/>
              <a:ea typeface="Courier New" charset="0"/>
              <a:cs typeface="Courier New" charset="0"/>
            </a:endParaRPr>
          </a:p>
          <a:p>
            <a:pPr lvl="2"/>
            <a:endParaRPr lang="en-US" altLang="en-US" dirty="0">
              <a:latin typeface="+mj-lt"/>
              <a:ea typeface="Courier New" charset="0"/>
              <a:cs typeface="Courier New" charset="0"/>
            </a:endParaRPr>
          </a:p>
          <a:p>
            <a:pPr lvl="1"/>
            <a:r>
              <a:rPr lang="en-US" altLang="en-US" dirty="0">
                <a:ea typeface="ＭＳ Ｐゴシック" charset="-128"/>
              </a:rPr>
              <a:t>Google Python Style Guide</a:t>
            </a:r>
          </a:p>
          <a:p>
            <a:pPr lvl="2"/>
            <a:r>
              <a:rPr lang="en-US" b="0" i="1" dirty="0">
                <a:solidFill>
                  <a:srgbClr val="24292E"/>
                </a:solidFill>
                <a:effectLst/>
                <a:latin typeface="-apple-system"/>
              </a:rPr>
              <a:t>Python is the main dynamic language used at Google. This style guide is a list of dos and don’ts for Python programs.</a:t>
            </a:r>
            <a:endParaRPr lang="en-US" i="1" dirty="0"/>
          </a:p>
          <a:p>
            <a:pPr lvl="2"/>
            <a:r>
              <a:rPr lang="en-US" altLang="en-US" dirty="0">
                <a:ea typeface="ＭＳ Ｐゴシック" charset="-128"/>
              </a:rPr>
              <a:t>“More complete” PEP8</a:t>
            </a:r>
          </a:p>
          <a:p>
            <a:pPr lvl="2"/>
            <a:r>
              <a:rPr lang="en-US" altLang="en-US" dirty="0">
                <a:ea typeface="ＭＳ Ｐゴシック" charset="-128"/>
                <a:hlinkClick r:id="rId4"/>
              </a:rPr>
              <a:t>https://google.github.io/styleguide/pyguide.html</a:t>
            </a:r>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25074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13625</TotalTime>
  <Words>3123</Words>
  <Application>Microsoft Office PowerPoint</Application>
  <PresentationFormat>On-screen Show (4:3)</PresentationFormat>
  <Paragraphs>664</Paragraphs>
  <Slides>89</Slides>
  <Notes>81</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-apple-system</vt:lpstr>
      <vt:lpstr>Courier</vt:lpstr>
      <vt:lpstr>Courier New</vt:lpstr>
      <vt:lpstr>Arial</vt:lpstr>
      <vt:lpstr>Calibri</vt:lpstr>
      <vt:lpstr>Office Theme</vt:lpstr>
      <vt:lpstr>Data Science for Social Good</vt:lpstr>
      <vt:lpstr>Elements of Style</vt:lpstr>
      <vt:lpstr>Elements of Style</vt:lpstr>
      <vt:lpstr>Elements of Programming Style</vt:lpstr>
      <vt:lpstr>Programming Style</vt:lpstr>
      <vt:lpstr>Style</vt:lpstr>
      <vt:lpstr>Programming Style</vt:lpstr>
      <vt:lpstr>Programming Style</vt:lpstr>
      <vt:lpstr>Python Style</vt:lpstr>
      <vt:lpstr>Put some color in your style</vt:lpstr>
      <vt:lpstr>No, sorry! Those colors just don’t work together.</vt:lpstr>
      <vt:lpstr>No, sorry! Those colors just don’t work together.</vt:lpstr>
      <vt:lpstr>Tools for style checking</vt:lpstr>
      <vt:lpstr>Checking yourself out in the mirror</vt:lpstr>
      <vt:lpstr>Getting’ some style</vt:lpstr>
      <vt:lpstr>Ask a friend?</vt:lpstr>
      <vt:lpstr>Let’s play! </vt:lpstr>
      <vt:lpstr>PowerPoint Presentation</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Remember this mess?</vt:lpstr>
      <vt:lpstr>PEP8 play time, part 2!</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Survey…</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A Beck</cp:lastModifiedBy>
  <cp:revision>568</cp:revision>
  <dcterms:created xsi:type="dcterms:W3CDTF">2015-01-21T04:58:27Z</dcterms:created>
  <dcterms:modified xsi:type="dcterms:W3CDTF">2022-06-21T17:31:21Z</dcterms:modified>
</cp:coreProperties>
</file>